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73" r:id="rId4"/>
    <p:sldId id="258" r:id="rId5"/>
    <p:sldId id="259" r:id="rId6"/>
    <p:sldId id="274" r:id="rId7"/>
    <p:sldId id="275" r:id="rId8"/>
    <p:sldId id="276" r:id="rId9"/>
    <p:sldId id="260" r:id="rId10"/>
    <p:sldId id="277" r:id="rId11"/>
    <p:sldId id="278" r:id="rId12"/>
    <p:sldId id="279" r:id="rId13"/>
    <p:sldId id="280" r:id="rId14"/>
    <p:sldId id="281" r:id="rId15"/>
    <p:sldId id="283" r:id="rId16"/>
    <p:sldId id="282" r:id="rId17"/>
    <p:sldId id="269" r:id="rId18"/>
    <p:sldId id="285" r:id="rId19"/>
    <p:sldId id="298" r:id="rId20"/>
    <p:sldId id="284" r:id="rId21"/>
    <p:sldId id="286" r:id="rId22"/>
    <p:sldId id="270" r:id="rId23"/>
    <p:sldId id="287" r:id="rId24"/>
    <p:sldId id="288" r:id="rId25"/>
    <p:sldId id="289" r:id="rId26"/>
    <p:sldId id="290" r:id="rId27"/>
    <p:sldId id="291" r:id="rId28"/>
    <p:sldId id="271" r:id="rId29"/>
    <p:sldId id="292" r:id="rId30"/>
    <p:sldId id="293" r:id="rId31"/>
    <p:sldId id="294" r:id="rId32"/>
    <p:sldId id="295" r:id="rId33"/>
    <p:sldId id="296" r:id="rId34"/>
    <p:sldId id="297" r:id="rId35"/>
    <p:sldId id="26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risnik" initials="K" lastIdx="0" clrIdx="0">
    <p:extLst>
      <p:ext uri="{19B8F6BF-5375-455C-9EA6-DF929625EA0E}">
        <p15:presenceInfo xmlns:p15="http://schemas.microsoft.com/office/powerpoint/2012/main" userId="Korisni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DEA900"/>
    <a:srgbClr val="B48900"/>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95358-60EF-4C92-80E2-844C5889F1D4}" type="datetimeFigureOut">
              <a:rPr lang="en-US" smtClean="0"/>
              <a:t>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56AF5-D95B-43DF-A6C3-1023E2986780}" type="slidenum">
              <a:rPr lang="en-US" smtClean="0"/>
              <a:t>‹#›</a:t>
            </a:fld>
            <a:endParaRPr lang="en-US"/>
          </a:p>
        </p:txBody>
      </p:sp>
    </p:spTree>
    <p:extLst>
      <p:ext uri="{BB962C8B-B14F-4D97-AF65-F5344CB8AC3E}">
        <p14:creationId xmlns:p14="http://schemas.microsoft.com/office/powerpoint/2010/main" val="2387911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C56AF5-D95B-43DF-A6C3-1023E2986780}" type="slidenum">
              <a:rPr lang="en-US" smtClean="0"/>
              <a:t>27</a:t>
            </a:fld>
            <a:endParaRPr lang="en-US"/>
          </a:p>
        </p:txBody>
      </p:sp>
    </p:spTree>
    <p:extLst>
      <p:ext uri="{BB962C8B-B14F-4D97-AF65-F5344CB8AC3E}">
        <p14:creationId xmlns:p14="http://schemas.microsoft.com/office/powerpoint/2010/main" val="3727541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388BAA-5A5A-485A-AC8A-B2D4ADDD97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F33A8A17-DBF6-4025-923D-C2D27CF006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DB1D6D3C-F7BE-4569-953A-8CCD8F7B852B}"/>
              </a:ext>
            </a:extLst>
          </p:cNvPr>
          <p:cNvSpPr>
            <a:spLocks noGrp="1"/>
          </p:cNvSpPr>
          <p:nvPr>
            <p:ph type="dt" sz="half" idx="10"/>
          </p:nvPr>
        </p:nvSpPr>
        <p:spPr/>
        <p:txBody>
          <a:bodyPr/>
          <a:lstStyle/>
          <a:p>
            <a:fld id="{C657F948-2B49-47E7-B0FB-856D8D08BD94}" type="datetimeFigureOut">
              <a:rPr lang="en-GB" smtClean="0"/>
              <a:t>23/01/2021</a:t>
            </a:fld>
            <a:endParaRPr lang="en-GB"/>
          </a:p>
        </p:txBody>
      </p:sp>
      <p:sp>
        <p:nvSpPr>
          <p:cNvPr id="5" name="Footer Placeholder 4">
            <a:extLst>
              <a:ext uri="{FF2B5EF4-FFF2-40B4-BE49-F238E27FC236}">
                <a16:creationId xmlns:a16="http://schemas.microsoft.com/office/drawing/2014/main" xmlns="" id="{E5186320-7960-486F-ABC5-C261A52448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D23A938-A495-49C6-B7BA-3C6E0B727F1C}"/>
              </a:ext>
            </a:extLst>
          </p:cNvPr>
          <p:cNvSpPr>
            <a:spLocks noGrp="1"/>
          </p:cNvSpPr>
          <p:nvPr>
            <p:ph type="sldNum" sz="quarter" idx="12"/>
          </p:nvPr>
        </p:nvSpPr>
        <p:spPr/>
        <p:txBody>
          <a:bodyPr/>
          <a:lstStyle/>
          <a:p>
            <a:fld id="{5E473315-8739-44A1-8018-82DC33E57E07}" type="slidenum">
              <a:rPr lang="en-GB" smtClean="0"/>
              <a:t>‹#›</a:t>
            </a:fld>
            <a:endParaRPr lang="en-GB"/>
          </a:p>
        </p:txBody>
      </p:sp>
    </p:spTree>
    <p:extLst>
      <p:ext uri="{BB962C8B-B14F-4D97-AF65-F5344CB8AC3E}">
        <p14:creationId xmlns:p14="http://schemas.microsoft.com/office/powerpoint/2010/main" val="257455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E6006B-7A1E-4145-9470-C3EF7FF3E2B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E9FBD1E-8733-4387-A03E-430EAF61F5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87FA3C5-E902-4809-9B96-8BEBA9C90963}"/>
              </a:ext>
            </a:extLst>
          </p:cNvPr>
          <p:cNvSpPr>
            <a:spLocks noGrp="1"/>
          </p:cNvSpPr>
          <p:nvPr>
            <p:ph type="dt" sz="half" idx="10"/>
          </p:nvPr>
        </p:nvSpPr>
        <p:spPr/>
        <p:txBody>
          <a:bodyPr/>
          <a:lstStyle/>
          <a:p>
            <a:fld id="{C657F948-2B49-47E7-B0FB-856D8D08BD94}" type="datetimeFigureOut">
              <a:rPr lang="en-GB" smtClean="0"/>
              <a:t>23/01/2021</a:t>
            </a:fld>
            <a:endParaRPr lang="en-GB"/>
          </a:p>
        </p:txBody>
      </p:sp>
      <p:sp>
        <p:nvSpPr>
          <p:cNvPr id="5" name="Footer Placeholder 4">
            <a:extLst>
              <a:ext uri="{FF2B5EF4-FFF2-40B4-BE49-F238E27FC236}">
                <a16:creationId xmlns:a16="http://schemas.microsoft.com/office/drawing/2014/main" xmlns="" id="{5004C939-63D3-449E-8B6C-9EBB2D57EE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7DD2669-3889-4BEC-93EC-7B2FC720FEFD}"/>
              </a:ext>
            </a:extLst>
          </p:cNvPr>
          <p:cNvSpPr>
            <a:spLocks noGrp="1"/>
          </p:cNvSpPr>
          <p:nvPr>
            <p:ph type="sldNum" sz="quarter" idx="12"/>
          </p:nvPr>
        </p:nvSpPr>
        <p:spPr/>
        <p:txBody>
          <a:bodyPr/>
          <a:lstStyle/>
          <a:p>
            <a:fld id="{5E473315-8739-44A1-8018-82DC33E57E07}" type="slidenum">
              <a:rPr lang="en-GB" smtClean="0"/>
              <a:t>‹#›</a:t>
            </a:fld>
            <a:endParaRPr lang="en-GB"/>
          </a:p>
        </p:txBody>
      </p:sp>
    </p:spTree>
    <p:extLst>
      <p:ext uri="{BB962C8B-B14F-4D97-AF65-F5344CB8AC3E}">
        <p14:creationId xmlns:p14="http://schemas.microsoft.com/office/powerpoint/2010/main" val="355116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1CB0E72-E4AF-4B37-82DF-ABDA306FE2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4150701-0CCD-438F-BF0F-B113138E02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DA3B0B7-4122-4E87-8AAA-83D6315F1E19}"/>
              </a:ext>
            </a:extLst>
          </p:cNvPr>
          <p:cNvSpPr>
            <a:spLocks noGrp="1"/>
          </p:cNvSpPr>
          <p:nvPr>
            <p:ph type="dt" sz="half" idx="10"/>
          </p:nvPr>
        </p:nvSpPr>
        <p:spPr/>
        <p:txBody>
          <a:bodyPr/>
          <a:lstStyle/>
          <a:p>
            <a:fld id="{C657F948-2B49-47E7-B0FB-856D8D08BD94}" type="datetimeFigureOut">
              <a:rPr lang="en-GB" smtClean="0"/>
              <a:t>23/01/2021</a:t>
            </a:fld>
            <a:endParaRPr lang="en-GB"/>
          </a:p>
        </p:txBody>
      </p:sp>
      <p:sp>
        <p:nvSpPr>
          <p:cNvPr id="5" name="Footer Placeholder 4">
            <a:extLst>
              <a:ext uri="{FF2B5EF4-FFF2-40B4-BE49-F238E27FC236}">
                <a16:creationId xmlns:a16="http://schemas.microsoft.com/office/drawing/2014/main" xmlns="" id="{D38B0132-5964-4810-A365-03A948A187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02F7F8C-FBEA-4085-A6E0-935E8B39CAF0}"/>
              </a:ext>
            </a:extLst>
          </p:cNvPr>
          <p:cNvSpPr>
            <a:spLocks noGrp="1"/>
          </p:cNvSpPr>
          <p:nvPr>
            <p:ph type="sldNum" sz="quarter" idx="12"/>
          </p:nvPr>
        </p:nvSpPr>
        <p:spPr/>
        <p:txBody>
          <a:bodyPr/>
          <a:lstStyle/>
          <a:p>
            <a:fld id="{5E473315-8739-44A1-8018-82DC33E57E07}" type="slidenum">
              <a:rPr lang="en-GB" smtClean="0"/>
              <a:t>‹#›</a:t>
            </a:fld>
            <a:endParaRPr lang="en-GB"/>
          </a:p>
        </p:txBody>
      </p:sp>
    </p:spTree>
    <p:extLst>
      <p:ext uri="{BB962C8B-B14F-4D97-AF65-F5344CB8AC3E}">
        <p14:creationId xmlns:p14="http://schemas.microsoft.com/office/powerpoint/2010/main" val="2168857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C8825F-A7FB-4372-A68A-451DE6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EB841E7E-00E2-459C-A792-E27545EBD7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4717AAD-CCE6-459A-9997-6697FD9E26F0}"/>
              </a:ext>
            </a:extLst>
          </p:cNvPr>
          <p:cNvSpPr>
            <a:spLocks noGrp="1"/>
          </p:cNvSpPr>
          <p:nvPr>
            <p:ph type="dt" sz="half" idx="10"/>
          </p:nvPr>
        </p:nvSpPr>
        <p:spPr/>
        <p:txBody>
          <a:bodyPr/>
          <a:lstStyle/>
          <a:p>
            <a:fld id="{C657F948-2B49-47E7-B0FB-856D8D08BD94}" type="datetimeFigureOut">
              <a:rPr lang="en-GB" smtClean="0"/>
              <a:t>23/01/2021</a:t>
            </a:fld>
            <a:endParaRPr lang="en-GB"/>
          </a:p>
        </p:txBody>
      </p:sp>
      <p:sp>
        <p:nvSpPr>
          <p:cNvPr id="5" name="Footer Placeholder 4">
            <a:extLst>
              <a:ext uri="{FF2B5EF4-FFF2-40B4-BE49-F238E27FC236}">
                <a16:creationId xmlns:a16="http://schemas.microsoft.com/office/drawing/2014/main" xmlns="" id="{A46BD81F-C2F1-4588-A36A-1A24297FF2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7CEC396-F190-40C6-B76A-28340B1B2FF5}"/>
              </a:ext>
            </a:extLst>
          </p:cNvPr>
          <p:cNvSpPr>
            <a:spLocks noGrp="1"/>
          </p:cNvSpPr>
          <p:nvPr>
            <p:ph type="sldNum" sz="quarter" idx="12"/>
          </p:nvPr>
        </p:nvSpPr>
        <p:spPr/>
        <p:txBody>
          <a:bodyPr/>
          <a:lstStyle/>
          <a:p>
            <a:fld id="{5E473315-8739-44A1-8018-82DC33E57E07}" type="slidenum">
              <a:rPr lang="en-GB" smtClean="0"/>
              <a:t>‹#›</a:t>
            </a:fld>
            <a:endParaRPr lang="en-GB"/>
          </a:p>
        </p:txBody>
      </p:sp>
    </p:spTree>
    <p:extLst>
      <p:ext uri="{BB962C8B-B14F-4D97-AF65-F5344CB8AC3E}">
        <p14:creationId xmlns:p14="http://schemas.microsoft.com/office/powerpoint/2010/main" val="154418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DC4F29-61D0-410E-9991-438E3F9F46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73E8149-5D81-4C4D-AF90-200F6A7E3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4F8916A-E980-4A4A-A485-F9B2021EB82E}"/>
              </a:ext>
            </a:extLst>
          </p:cNvPr>
          <p:cNvSpPr>
            <a:spLocks noGrp="1"/>
          </p:cNvSpPr>
          <p:nvPr>
            <p:ph type="dt" sz="half" idx="10"/>
          </p:nvPr>
        </p:nvSpPr>
        <p:spPr/>
        <p:txBody>
          <a:bodyPr/>
          <a:lstStyle/>
          <a:p>
            <a:fld id="{C657F948-2B49-47E7-B0FB-856D8D08BD94}" type="datetimeFigureOut">
              <a:rPr lang="en-GB" smtClean="0"/>
              <a:t>23/01/2021</a:t>
            </a:fld>
            <a:endParaRPr lang="en-GB"/>
          </a:p>
        </p:txBody>
      </p:sp>
      <p:sp>
        <p:nvSpPr>
          <p:cNvPr id="5" name="Footer Placeholder 4">
            <a:extLst>
              <a:ext uri="{FF2B5EF4-FFF2-40B4-BE49-F238E27FC236}">
                <a16:creationId xmlns:a16="http://schemas.microsoft.com/office/drawing/2014/main" xmlns="" id="{7A0725E0-5FA7-4978-AEB5-EBB85CF556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FBB1E08-90E9-4A6D-9FEB-29480A007FC3}"/>
              </a:ext>
            </a:extLst>
          </p:cNvPr>
          <p:cNvSpPr>
            <a:spLocks noGrp="1"/>
          </p:cNvSpPr>
          <p:nvPr>
            <p:ph type="sldNum" sz="quarter" idx="12"/>
          </p:nvPr>
        </p:nvSpPr>
        <p:spPr/>
        <p:txBody>
          <a:bodyPr/>
          <a:lstStyle/>
          <a:p>
            <a:fld id="{5E473315-8739-44A1-8018-82DC33E57E07}" type="slidenum">
              <a:rPr lang="en-GB" smtClean="0"/>
              <a:t>‹#›</a:t>
            </a:fld>
            <a:endParaRPr lang="en-GB"/>
          </a:p>
        </p:txBody>
      </p:sp>
    </p:spTree>
    <p:extLst>
      <p:ext uri="{BB962C8B-B14F-4D97-AF65-F5344CB8AC3E}">
        <p14:creationId xmlns:p14="http://schemas.microsoft.com/office/powerpoint/2010/main" val="1328178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554F2C-39C6-4B31-8D7A-90F7DC5B7B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2D0F527-F413-4ED6-9C9C-71546EC485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20DE1246-A8CA-4CEE-A402-DD8E57883E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A0D94DAE-0096-4A53-A504-DB060A7AD95A}"/>
              </a:ext>
            </a:extLst>
          </p:cNvPr>
          <p:cNvSpPr>
            <a:spLocks noGrp="1"/>
          </p:cNvSpPr>
          <p:nvPr>
            <p:ph type="dt" sz="half" idx="10"/>
          </p:nvPr>
        </p:nvSpPr>
        <p:spPr/>
        <p:txBody>
          <a:bodyPr/>
          <a:lstStyle/>
          <a:p>
            <a:fld id="{C657F948-2B49-47E7-B0FB-856D8D08BD94}" type="datetimeFigureOut">
              <a:rPr lang="en-GB" smtClean="0"/>
              <a:t>23/01/2021</a:t>
            </a:fld>
            <a:endParaRPr lang="en-GB"/>
          </a:p>
        </p:txBody>
      </p:sp>
      <p:sp>
        <p:nvSpPr>
          <p:cNvPr id="6" name="Footer Placeholder 5">
            <a:extLst>
              <a:ext uri="{FF2B5EF4-FFF2-40B4-BE49-F238E27FC236}">
                <a16:creationId xmlns:a16="http://schemas.microsoft.com/office/drawing/2014/main" xmlns="" id="{06F08FDC-74B1-42A6-99DC-C3C40253D8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112ECE0-BE8A-4599-B689-96BD9236A5CE}"/>
              </a:ext>
            </a:extLst>
          </p:cNvPr>
          <p:cNvSpPr>
            <a:spLocks noGrp="1"/>
          </p:cNvSpPr>
          <p:nvPr>
            <p:ph type="sldNum" sz="quarter" idx="12"/>
          </p:nvPr>
        </p:nvSpPr>
        <p:spPr/>
        <p:txBody>
          <a:bodyPr/>
          <a:lstStyle/>
          <a:p>
            <a:fld id="{5E473315-8739-44A1-8018-82DC33E57E07}" type="slidenum">
              <a:rPr lang="en-GB" smtClean="0"/>
              <a:t>‹#›</a:t>
            </a:fld>
            <a:endParaRPr lang="en-GB"/>
          </a:p>
        </p:txBody>
      </p:sp>
    </p:spTree>
    <p:extLst>
      <p:ext uri="{BB962C8B-B14F-4D97-AF65-F5344CB8AC3E}">
        <p14:creationId xmlns:p14="http://schemas.microsoft.com/office/powerpoint/2010/main" val="317679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BD27C3-2BD6-488A-A7EE-9D0A7A6B20C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146C4F8-1EE6-4FFE-A174-C9C29D32F5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DD999C3-EE8F-471A-82A7-5EA186A494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48BF1C0B-015C-4008-AD9B-E97ECCF77C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6A8A51C-04AF-49E1-B6B5-D8EEF35A63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810AB48D-915B-4681-8269-8396013F48AD}"/>
              </a:ext>
            </a:extLst>
          </p:cNvPr>
          <p:cNvSpPr>
            <a:spLocks noGrp="1"/>
          </p:cNvSpPr>
          <p:nvPr>
            <p:ph type="dt" sz="half" idx="10"/>
          </p:nvPr>
        </p:nvSpPr>
        <p:spPr/>
        <p:txBody>
          <a:bodyPr/>
          <a:lstStyle/>
          <a:p>
            <a:fld id="{C657F948-2B49-47E7-B0FB-856D8D08BD94}" type="datetimeFigureOut">
              <a:rPr lang="en-GB" smtClean="0"/>
              <a:t>23/01/2021</a:t>
            </a:fld>
            <a:endParaRPr lang="en-GB"/>
          </a:p>
        </p:txBody>
      </p:sp>
      <p:sp>
        <p:nvSpPr>
          <p:cNvPr id="8" name="Footer Placeholder 7">
            <a:extLst>
              <a:ext uri="{FF2B5EF4-FFF2-40B4-BE49-F238E27FC236}">
                <a16:creationId xmlns:a16="http://schemas.microsoft.com/office/drawing/2014/main" xmlns="" id="{BA8BB24D-EEC8-4173-BECB-1BF70A440B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74442EEB-9BCD-4A5A-BF9C-8B5FBB32F067}"/>
              </a:ext>
            </a:extLst>
          </p:cNvPr>
          <p:cNvSpPr>
            <a:spLocks noGrp="1"/>
          </p:cNvSpPr>
          <p:nvPr>
            <p:ph type="sldNum" sz="quarter" idx="12"/>
          </p:nvPr>
        </p:nvSpPr>
        <p:spPr/>
        <p:txBody>
          <a:bodyPr/>
          <a:lstStyle/>
          <a:p>
            <a:fld id="{5E473315-8739-44A1-8018-82DC33E57E07}" type="slidenum">
              <a:rPr lang="en-GB" smtClean="0"/>
              <a:t>‹#›</a:t>
            </a:fld>
            <a:endParaRPr lang="en-GB"/>
          </a:p>
        </p:txBody>
      </p:sp>
    </p:spTree>
    <p:extLst>
      <p:ext uri="{BB962C8B-B14F-4D97-AF65-F5344CB8AC3E}">
        <p14:creationId xmlns:p14="http://schemas.microsoft.com/office/powerpoint/2010/main" val="144096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441F85-F752-4B00-8136-56F115BED3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5D80CCE8-CBE5-4EB4-9A15-E400F514F3AD}"/>
              </a:ext>
            </a:extLst>
          </p:cNvPr>
          <p:cNvSpPr>
            <a:spLocks noGrp="1"/>
          </p:cNvSpPr>
          <p:nvPr>
            <p:ph type="dt" sz="half" idx="10"/>
          </p:nvPr>
        </p:nvSpPr>
        <p:spPr/>
        <p:txBody>
          <a:bodyPr/>
          <a:lstStyle/>
          <a:p>
            <a:fld id="{C657F948-2B49-47E7-B0FB-856D8D08BD94}" type="datetimeFigureOut">
              <a:rPr lang="en-GB" smtClean="0"/>
              <a:t>23/01/2021</a:t>
            </a:fld>
            <a:endParaRPr lang="en-GB"/>
          </a:p>
        </p:txBody>
      </p:sp>
      <p:sp>
        <p:nvSpPr>
          <p:cNvPr id="4" name="Footer Placeholder 3">
            <a:extLst>
              <a:ext uri="{FF2B5EF4-FFF2-40B4-BE49-F238E27FC236}">
                <a16:creationId xmlns:a16="http://schemas.microsoft.com/office/drawing/2014/main" xmlns="" id="{D9221776-7057-4D03-A3AB-B0E172A3B1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6AED8FE3-083A-49DF-AC22-FB84B8EB45D2}"/>
              </a:ext>
            </a:extLst>
          </p:cNvPr>
          <p:cNvSpPr>
            <a:spLocks noGrp="1"/>
          </p:cNvSpPr>
          <p:nvPr>
            <p:ph type="sldNum" sz="quarter" idx="12"/>
          </p:nvPr>
        </p:nvSpPr>
        <p:spPr/>
        <p:txBody>
          <a:bodyPr/>
          <a:lstStyle/>
          <a:p>
            <a:fld id="{5E473315-8739-44A1-8018-82DC33E57E07}" type="slidenum">
              <a:rPr lang="en-GB" smtClean="0"/>
              <a:t>‹#›</a:t>
            </a:fld>
            <a:endParaRPr lang="en-GB"/>
          </a:p>
        </p:txBody>
      </p:sp>
    </p:spTree>
    <p:extLst>
      <p:ext uri="{BB962C8B-B14F-4D97-AF65-F5344CB8AC3E}">
        <p14:creationId xmlns:p14="http://schemas.microsoft.com/office/powerpoint/2010/main" val="315679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C31B772-2AC1-4C96-A175-8170B7012177}"/>
              </a:ext>
            </a:extLst>
          </p:cNvPr>
          <p:cNvSpPr>
            <a:spLocks noGrp="1"/>
          </p:cNvSpPr>
          <p:nvPr>
            <p:ph type="dt" sz="half" idx="10"/>
          </p:nvPr>
        </p:nvSpPr>
        <p:spPr/>
        <p:txBody>
          <a:bodyPr/>
          <a:lstStyle/>
          <a:p>
            <a:fld id="{C657F948-2B49-47E7-B0FB-856D8D08BD94}" type="datetimeFigureOut">
              <a:rPr lang="en-GB" smtClean="0"/>
              <a:t>23/01/2021</a:t>
            </a:fld>
            <a:endParaRPr lang="en-GB"/>
          </a:p>
        </p:txBody>
      </p:sp>
      <p:sp>
        <p:nvSpPr>
          <p:cNvPr id="3" name="Footer Placeholder 2">
            <a:extLst>
              <a:ext uri="{FF2B5EF4-FFF2-40B4-BE49-F238E27FC236}">
                <a16:creationId xmlns:a16="http://schemas.microsoft.com/office/drawing/2014/main" xmlns="" id="{51139720-9A7C-445A-90C7-210E98FBA6B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012EA49D-D020-4AA5-8A11-6676836917AC}"/>
              </a:ext>
            </a:extLst>
          </p:cNvPr>
          <p:cNvSpPr>
            <a:spLocks noGrp="1"/>
          </p:cNvSpPr>
          <p:nvPr>
            <p:ph type="sldNum" sz="quarter" idx="12"/>
          </p:nvPr>
        </p:nvSpPr>
        <p:spPr/>
        <p:txBody>
          <a:bodyPr/>
          <a:lstStyle/>
          <a:p>
            <a:fld id="{5E473315-8739-44A1-8018-82DC33E57E07}" type="slidenum">
              <a:rPr lang="en-GB" smtClean="0"/>
              <a:t>‹#›</a:t>
            </a:fld>
            <a:endParaRPr lang="en-GB"/>
          </a:p>
        </p:txBody>
      </p:sp>
    </p:spTree>
    <p:extLst>
      <p:ext uri="{BB962C8B-B14F-4D97-AF65-F5344CB8AC3E}">
        <p14:creationId xmlns:p14="http://schemas.microsoft.com/office/powerpoint/2010/main" val="342058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5B9196-858A-484F-9D4E-5867D0B901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F0A7096-E75F-4D9F-89A3-CF38F294D2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24212CEF-1E40-4F8D-BDF2-E5C8A169D9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C2A62D7-8492-41BC-BB55-D85C7D8810B9}"/>
              </a:ext>
            </a:extLst>
          </p:cNvPr>
          <p:cNvSpPr>
            <a:spLocks noGrp="1"/>
          </p:cNvSpPr>
          <p:nvPr>
            <p:ph type="dt" sz="half" idx="10"/>
          </p:nvPr>
        </p:nvSpPr>
        <p:spPr/>
        <p:txBody>
          <a:bodyPr/>
          <a:lstStyle/>
          <a:p>
            <a:fld id="{C657F948-2B49-47E7-B0FB-856D8D08BD94}" type="datetimeFigureOut">
              <a:rPr lang="en-GB" smtClean="0"/>
              <a:t>23/01/2021</a:t>
            </a:fld>
            <a:endParaRPr lang="en-GB"/>
          </a:p>
        </p:txBody>
      </p:sp>
      <p:sp>
        <p:nvSpPr>
          <p:cNvPr id="6" name="Footer Placeholder 5">
            <a:extLst>
              <a:ext uri="{FF2B5EF4-FFF2-40B4-BE49-F238E27FC236}">
                <a16:creationId xmlns:a16="http://schemas.microsoft.com/office/drawing/2014/main" xmlns="" id="{C502900C-3649-44A6-8EC9-1D0888092A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43CD822-F532-4961-981A-32FF0B8A2FC9}"/>
              </a:ext>
            </a:extLst>
          </p:cNvPr>
          <p:cNvSpPr>
            <a:spLocks noGrp="1"/>
          </p:cNvSpPr>
          <p:nvPr>
            <p:ph type="sldNum" sz="quarter" idx="12"/>
          </p:nvPr>
        </p:nvSpPr>
        <p:spPr/>
        <p:txBody>
          <a:bodyPr/>
          <a:lstStyle/>
          <a:p>
            <a:fld id="{5E473315-8739-44A1-8018-82DC33E57E07}" type="slidenum">
              <a:rPr lang="en-GB" smtClean="0"/>
              <a:t>‹#›</a:t>
            </a:fld>
            <a:endParaRPr lang="en-GB"/>
          </a:p>
        </p:txBody>
      </p:sp>
    </p:spTree>
    <p:extLst>
      <p:ext uri="{BB962C8B-B14F-4D97-AF65-F5344CB8AC3E}">
        <p14:creationId xmlns:p14="http://schemas.microsoft.com/office/powerpoint/2010/main" val="3369224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507C7A-BA87-4E61-A073-8369044445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F00BEFC4-C54E-4887-B83D-457E48AB1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0A7F5089-DC77-46C5-8C91-4C452D8599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4C53158-1EE6-4C1C-97D8-C9DD8D3F2154}"/>
              </a:ext>
            </a:extLst>
          </p:cNvPr>
          <p:cNvSpPr>
            <a:spLocks noGrp="1"/>
          </p:cNvSpPr>
          <p:nvPr>
            <p:ph type="dt" sz="half" idx="10"/>
          </p:nvPr>
        </p:nvSpPr>
        <p:spPr/>
        <p:txBody>
          <a:bodyPr/>
          <a:lstStyle/>
          <a:p>
            <a:fld id="{C657F948-2B49-47E7-B0FB-856D8D08BD94}" type="datetimeFigureOut">
              <a:rPr lang="en-GB" smtClean="0"/>
              <a:t>23/01/2021</a:t>
            </a:fld>
            <a:endParaRPr lang="en-GB"/>
          </a:p>
        </p:txBody>
      </p:sp>
      <p:sp>
        <p:nvSpPr>
          <p:cNvPr id="6" name="Footer Placeholder 5">
            <a:extLst>
              <a:ext uri="{FF2B5EF4-FFF2-40B4-BE49-F238E27FC236}">
                <a16:creationId xmlns:a16="http://schemas.microsoft.com/office/drawing/2014/main" xmlns="" id="{812B6F58-6DA2-4C09-8D75-97774B8DC8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40BF89D9-1473-4F50-AF30-9F92825F0761}"/>
              </a:ext>
            </a:extLst>
          </p:cNvPr>
          <p:cNvSpPr>
            <a:spLocks noGrp="1"/>
          </p:cNvSpPr>
          <p:nvPr>
            <p:ph type="sldNum" sz="quarter" idx="12"/>
          </p:nvPr>
        </p:nvSpPr>
        <p:spPr/>
        <p:txBody>
          <a:bodyPr/>
          <a:lstStyle/>
          <a:p>
            <a:fld id="{5E473315-8739-44A1-8018-82DC33E57E07}" type="slidenum">
              <a:rPr lang="en-GB" smtClean="0"/>
              <a:t>‹#›</a:t>
            </a:fld>
            <a:endParaRPr lang="en-GB"/>
          </a:p>
        </p:txBody>
      </p:sp>
    </p:spTree>
    <p:extLst>
      <p:ext uri="{BB962C8B-B14F-4D97-AF65-F5344CB8AC3E}">
        <p14:creationId xmlns:p14="http://schemas.microsoft.com/office/powerpoint/2010/main" val="159969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80E2EEA-FD1B-44AA-B2FB-B4770982B8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BAEA3BA-86A7-4D9E-8D76-511AA9F5F5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6870E79-7D77-4B15-AA2F-8B93EC8C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7F948-2B49-47E7-B0FB-856D8D08BD94}" type="datetimeFigureOut">
              <a:rPr lang="en-GB" smtClean="0"/>
              <a:t>23/01/2021</a:t>
            </a:fld>
            <a:endParaRPr lang="en-GB"/>
          </a:p>
        </p:txBody>
      </p:sp>
      <p:sp>
        <p:nvSpPr>
          <p:cNvPr id="5" name="Footer Placeholder 4">
            <a:extLst>
              <a:ext uri="{FF2B5EF4-FFF2-40B4-BE49-F238E27FC236}">
                <a16:creationId xmlns:a16="http://schemas.microsoft.com/office/drawing/2014/main" xmlns="" id="{20595399-304F-4F01-B406-A31468FF73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4302D952-3264-4E89-B284-43CBD2ADFE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73315-8739-44A1-8018-82DC33E57E07}" type="slidenum">
              <a:rPr lang="en-GB" smtClean="0"/>
              <a:t>‹#›</a:t>
            </a:fld>
            <a:endParaRPr lang="en-GB"/>
          </a:p>
        </p:txBody>
      </p:sp>
    </p:spTree>
    <p:extLst>
      <p:ext uri="{BB962C8B-B14F-4D97-AF65-F5344CB8AC3E}">
        <p14:creationId xmlns:p14="http://schemas.microsoft.com/office/powerpoint/2010/main" val="2112235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s://www.hofstede-insights.com/product/compare-countries/"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1150" y="6294690"/>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486" y="6294691"/>
            <a:ext cx="7374477"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8946" y="650330"/>
            <a:ext cx="2798112" cy="2018713"/>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asellaDiTesto 2">
            <a:extLst>
              <a:ext uri="{FF2B5EF4-FFF2-40B4-BE49-F238E27FC236}">
                <a16:creationId xmlns:a16="http://schemas.microsoft.com/office/drawing/2014/main" xmlns="" id="{7B78FCD5-F2E4-4BB0-B244-446F47A5FEC3}"/>
              </a:ext>
            </a:extLst>
          </p:cNvPr>
          <p:cNvSpPr txBox="1"/>
          <p:nvPr/>
        </p:nvSpPr>
        <p:spPr>
          <a:xfrm>
            <a:off x="2463768" y="3003307"/>
            <a:ext cx="9312496" cy="2170851"/>
          </a:xfrm>
          <a:prstGeom prst="rect">
            <a:avLst/>
          </a:prstGeom>
          <a:noFill/>
        </p:spPr>
        <p:txBody>
          <a:bodyPr wrap="square" rtlCol="0">
            <a:spAutoFit/>
          </a:bodyPr>
          <a:lstStyle/>
          <a:p>
            <a:pPr algn="ctr">
              <a:lnSpc>
                <a:spcPct val="107000"/>
              </a:lnSpc>
              <a:spcAft>
                <a:spcPts val="800"/>
              </a:spcAft>
            </a:pPr>
            <a:r>
              <a:rPr lang="en-US" sz="40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Digital</a:t>
            </a:r>
            <a:r>
              <a:rPr lang="hr-HR" sz="40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a:t>
            </a:r>
            <a:r>
              <a:rPr lang="en-US" sz="40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hr-HR"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k</a:t>
            </a:r>
            <a:r>
              <a:rPr lang="hr-HR" sz="40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omunikacija</a:t>
            </a:r>
            <a:endPar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40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Online</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hr-HR" sz="40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komunikacija za digitalno poduzetništvo</a:t>
            </a:r>
            <a:endParaRPr lang="es-E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274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hoto, small, screen, sitting&#10;&#10;Description automatically generated">
            <a:extLst>
              <a:ext uri="{FF2B5EF4-FFF2-40B4-BE49-F238E27FC236}">
                <a16:creationId xmlns:a16="http://schemas.microsoft.com/office/drawing/2014/main" xmlns="" id="{BB4AD7E2-D298-4C0B-84DB-92845FE66D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4028" y="2488004"/>
            <a:ext cx="3667971" cy="2819287"/>
          </a:xfrm>
          <a:prstGeom prst="rect">
            <a:avLst/>
          </a:prstGeom>
        </p:spPr>
      </p:pic>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8299" y="6246319"/>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tangolo 1">
            <a:extLst>
              <a:ext uri="{FF2B5EF4-FFF2-40B4-BE49-F238E27FC236}">
                <a16:creationId xmlns:a16="http://schemas.microsoft.com/office/drawing/2014/main" xmlns="" id="{50937956-F9E8-4796-8E1E-2932BB6CF382}"/>
              </a:ext>
            </a:extLst>
          </p:cNvPr>
          <p:cNvSpPr/>
          <p:nvPr/>
        </p:nvSpPr>
        <p:spPr>
          <a:xfrm>
            <a:off x="2413876" y="1501634"/>
            <a:ext cx="6110152" cy="4524315"/>
          </a:xfrm>
          <a:prstGeom prst="rect">
            <a:avLst/>
          </a:prstGeom>
        </p:spPr>
        <p:txBody>
          <a:bodyPr wrap="square">
            <a:spAutoFit/>
          </a:bodyPr>
          <a:lstStyle/>
          <a:p>
            <a:pPr>
              <a:defRPr/>
            </a:pPr>
            <a:r>
              <a:rPr lang="en-GB" altLang="es-ES" b="1" dirty="0">
                <a:solidFill>
                  <a:schemeClr val="accent6">
                    <a:lumMod val="75000"/>
                  </a:schemeClr>
                </a:solidFill>
                <a:latin typeface="Arial" panose="020B0604020202020204" pitchFamily="34" charset="0"/>
                <a:cs typeface="Arial" panose="020B0604020202020204" pitchFamily="34" charset="0"/>
              </a:rPr>
              <a:t>7. </a:t>
            </a:r>
            <a:r>
              <a:rPr lang="hr-HR" altLang="es-ES" b="1" dirty="0" smtClean="0">
                <a:solidFill>
                  <a:schemeClr val="accent6">
                    <a:lumMod val="75000"/>
                  </a:schemeClr>
                </a:solidFill>
                <a:latin typeface="Arial" panose="020B0604020202020204" pitchFamily="34" charset="0"/>
                <a:cs typeface="Arial" panose="020B0604020202020204" pitchFamily="34" charset="0"/>
              </a:rPr>
              <a:t>Vođenje uspješnih </a:t>
            </a:r>
            <a:r>
              <a:rPr lang="hr-HR" altLang="es-ES" b="1" i="1" dirty="0" smtClean="0">
                <a:solidFill>
                  <a:schemeClr val="accent6">
                    <a:lumMod val="75000"/>
                  </a:schemeClr>
                </a:solidFill>
                <a:latin typeface="Arial" panose="020B0604020202020204" pitchFamily="34" charset="0"/>
                <a:cs typeface="Arial" panose="020B0604020202020204" pitchFamily="34" charset="0"/>
              </a:rPr>
              <a:t>online</a:t>
            </a:r>
            <a:r>
              <a:rPr lang="hr-HR" altLang="es-ES" b="1" dirty="0" smtClean="0">
                <a:solidFill>
                  <a:schemeClr val="accent6">
                    <a:lumMod val="75000"/>
                  </a:schemeClr>
                </a:solidFill>
                <a:latin typeface="Arial" panose="020B0604020202020204" pitchFamily="34" charset="0"/>
                <a:cs typeface="Arial" panose="020B0604020202020204" pitchFamily="34" charset="0"/>
              </a:rPr>
              <a:t> sastanaka</a:t>
            </a:r>
            <a:endParaRPr lang="en-GB" altLang="es-ES" b="1" dirty="0">
              <a:solidFill>
                <a:schemeClr val="accent6">
                  <a:lumMod val="75000"/>
                </a:schemeClr>
              </a:solidFill>
              <a:latin typeface="Arial" panose="020B0604020202020204" pitchFamily="34" charset="0"/>
              <a:cs typeface="Arial" panose="020B0604020202020204" pitchFamily="34" charset="0"/>
            </a:endParaRPr>
          </a:p>
          <a:p>
            <a:pPr>
              <a:defRPr/>
            </a:pPr>
            <a:endParaRPr lang="en-GB" altLang="es-ES" dirty="0">
              <a:solidFill>
                <a:schemeClr val="accent6">
                  <a:lumMod val="75000"/>
                </a:schemeClr>
              </a:solidFill>
              <a:latin typeface="Arial" panose="020B0604020202020204" pitchFamily="34" charset="0"/>
              <a:cs typeface="Arial" panose="020B0604020202020204" pitchFamily="34" charset="0"/>
            </a:endParaRPr>
          </a:p>
          <a:p>
            <a:pPr>
              <a:defRPr/>
            </a:pPr>
            <a:r>
              <a:rPr lang="hr-HR" altLang="es-ES" b="1" dirty="0" smtClean="0">
                <a:latin typeface="Arial" panose="020B0604020202020204" pitchFamily="34" charset="0"/>
                <a:cs typeface="Arial" panose="020B0604020202020204" pitchFamily="34" charset="0"/>
              </a:rPr>
              <a:t>Korak 1: </a:t>
            </a:r>
            <a:r>
              <a:rPr lang="hr-HR" altLang="es-ES" b="1" dirty="0" smtClean="0">
                <a:latin typeface="Arial" panose="020B0604020202020204" pitchFamily="34" charset="0"/>
                <a:cs typeface="Arial" panose="020B0604020202020204" pitchFamily="34" charset="0"/>
              </a:rPr>
              <a:t>Definirati </a:t>
            </a:r>
            <a:r>
              <a:rPr lang="hr-HR" altLang="es-ES" b="1" dirty="0" smtClean="0">
                <a:latin typeface="Arial" panose="020B0604020202020204" pitchFamily="34" charset="0"/>
                <a:cs typeface="Arial" panose="020B0604020202020204" pitchFamily="34" charset="0"/>
              </a:rPr>
              <a:t>svrhu sastanka i </a:t>
            </a:r>
            <a:r>
              <a:rPr lang="hr-HR" altLang="es-ES" b="1" dirty="0" smtClean="0">
                <a:latin typeface="Arial" panose="020B0604020202020204" pitchFamily="34" charset="0"/>
                <a:cs typeface="Arial" panose="020B0604020202020204" pitchFamily="34" charset="0"/>
              </a:rPr>
              <a:t>odabrati </a:t>
            </a:r>
            <a:r>
              <a:rPr lang="hr-HR" altLang="es-ES" b="1" dirty="0" smtClean="0">
                <a:latin typeface="Arial" panose="020B0604020202020204" pitchFamily="34" charset="0"/>
                <a:cs typeface="Arial" panose="020B0604020202020204" pitchFamily="34" charset="0"/>
              </a:rPr>
              <a:t>odgovarajuću tehnologiju / </a:t>
            </a:r>
            <a:r>
              <a:rPr lang="hr-HR" altLang="es-ES" b="1" dirty="0" smtClean="0">
                <a:latin typeface="Arial" panose="020B0604020202020204" pitchFamily="34" charset="0"/>
                <a:cs typeface="Arial" panose="020B0604020202020204" pitchFamily="34" charset="0"/>
              </a:rPr>
              <a:t>program</a:t>
            </a:r>
            <a:endParaRPr lang="hr-HR" altLang="es-ES" b="1" dirty="0" smtClean="0">
              <a:latin typeface="Arial" panose="020B0604020202020204" pitchFamily="34" charset="0"/>
              <a:cs typeface="Arial" panose="020B0604020202020204" pitchFamily="34" charset="0"/>
            </a:endParaRPr>
          </a:p>
          <a:p>
            <a:pPr marL="285750" indent="-285750">
              <a:buFontTx/>
              <a:buChar char="-"/>
              <a:defRPr/>
            </a:pPr>
            <a:r>
              <a:rPr lang="hr-HR" altLang="es-ES" dirty="0" smtClean="0">
                <a:latin typeface="Arial" panose="020B0604020202020204" pitchFamily="34" charset="0"/>
                <a:cs typeface="Arial" panose="020B0604020202020204" pitchFamily="34" charset="0"/>
              </a:rPr>
              <a:t>Želite li održati prezentaciju?</a:t>
            </a:r>
          </a:p>
          <a:p>
            <a:pPr marL="285750" indent="-285750">
              <a:buFontTx/>
              <a:buChar char="-"/>
              <a:defRPr/>
            </a:pPr>
            <a:r>
              <a:rPr lang="hr-HR" altLang="es-ES" dirty="0" smtClean="0">
                <a:latin typeface="Arial" panose="020B0604020202020204" pitchFamily="34" charset="0"/>
                <a:cs typeface="Arial" panose="020B0604020202020204" pitchFamily="34" charset="0"/>
              </a:rPr>
              <a:t>Budite kreativni i generirajte ideje (odaberite </a:t>
            </a:r>
            <a:r>
              <a:rPr lang="hr-HR" altLang="es-ES" dirty="0" smtClean="0">
                <a:latin typeface="Arial" panose="020B0604020202020204" pitchFamily="34" charset="0"/>
                <a:cs typeface="Arial" panose="020B0604020202020204" pitchFamily="34" charset="0"/>
              </a:rPr>
              <a:t>program </a:t>
            </a:r>
            <a:r>
              <a:rPr lang="hr-HR" altLang="es-ES" dirty="0" smtClean="0">
                <a:latin typeface="Arial" panose="020B0604020202020204" pitchFamily="34" charset="0"/>
                <a:cs typeface="Arial" panose="020B0604020202020204" pitchFamily="34" charset="0"/>
              </a:rPr>
              <a:t>koji </a:t>
            </a:r>
            <a:r>
              <a:rPr lang="hr-HR" altLang="es-ES" dirty="0" smtClean="0">
                <a:latin typeface="Arial" panose="020B0604020202020204" pitchFamily="34" charset="0"/>
                <a:cs typeface="Arial" panose="020B0604020202020204" pitchFamily="34" charset="0"/>
              </a:rPr>
              <a:t>omogućuje </a:t>
            </a:r>
            <a:r>
              <a:rPr lang="hr-HR" altLang="es-ES" dirty="0" smtClean="0">
                <a:latin typeface="Arial" panose="020B0604020202020204" pitchFamily="34" charset="0"/>
                <a:cs typeface="Arial" panose="020B0604020202020204" pitchFamily="34" charset="0"/>
              </a:rPr>
              <a:t>upotrebu bijele ploče)</a:t>
            </a:r>
          </a:p>
          <a:p>
            <a:pPr marL="285750" indent="-285750">
              <a:buFontTx/>
              <a:buChar char="-"/>
              <a:defRPr/>
            </a:pPr>
            <a:r>
              <a:rPr lang="hr-HR" altLang="es-ES" dirty="0" smtClean="0">
                <a:latin typeface="Arial" panose="020B0604020202020204" pitchFamily="34" charset="0"/>
                <a:cs typeface="Arial" panose="020B0604020202020204" pitchFamily="34" charset="0"/>
              </a:rPr>
              <a:t>Odlučivanje?</a:t>
            </a:r>
          </a:p>
          <a:p>
            <a:pPr marL="285750" indent="-285750">
              <a:buFontTx/>
              <a:buChar char="-"/>
              <a:defRPr/>
            </a:pPr>
            <a:endParaRPr lang="hr-HR" altLang="es-ES" dirty="0" smtClean="0">
              <a:latin typeface="Arial" panose="020B0604020202020204" pitchFamily="34" charset="0"/>
              <a:cs typeface="Arial" panose="020B0604020202020204" pitchFamily="34" charset="0"/>
            </a:endParaRPr>
          </a:p>
          <a:p>
            <a:pPr>
              <a:defRPr/>
            </a:pPr>
            <a:r>
              <a:rPr lang="hr-HR" altLang="es-ES" b="1" dirty="0" smtClean="0">
                <a:latin typeface="Arial" panose="020B0604020202020204" pitchFamily="34" charset="0"/>
                <a:cs typeface="Arial" panose="020B0604020202020204" pitchFamily="34" charset="0"/>
              </a:rPr>
              <a:t>Korak 2: </a:t>
            </a:r>
            <a:r>
              <a:rPr lang="hr-HR" altLang="es-ES" b="1" dirty="0" smtClean="0">
                <a:latin typeface="Arial" panose="020B0604020202020204" pitchFamily="34" charset="0"/>
                <a:cs typeface="Arial" panose="020B0604020202020204" pitchFamily="34" charset="0"/>
              </a:rPr>
              <a:t>Izvršiti </a:t>
            </a:r>
            <a:r>
              <a:rPr lang="hr-HR" altLang="es-ES" b="1" dirty="0" smtClean="0">
                <a:latin typeface="Arial" panose="020B0604020202020204" pitchFamily="34" charset="0"/>
                <a:cs typeface="Arial" panose="020B0604020202020204" pitchFamily="34" charset="0"/>
              </a:rPr>
              <a:t>tehničku provjeru</a:t>
            </a:r>
          </a:p>
          <a:p>
            <a:pPr marL="285750" indent="-285750">
              <a:buFontTx/>
              <a:buChar char="-"/>
              <a:defRPr/>
            </a:pPr>
            <a:r>
              <a:rPr lang="hr-HR" altLang="es-ES" dirty="0" smtClean="0">
                <a:latin typeface="Arial" panose="020B0604020202020204" pitchFamily="34" charset="0"/>
                <a:cs typeface="Arial" panose="020B0604020202020204" pitchFamily="34" charset="0"/>
              </a:rPr>
              <a:t>Ako </a:t>
            </a:r>
            <a:r>
              <a:rPr lang="hr-HR" altLang="es-ES" dirty="0" smtClean="0">
                <a:latin typeface="Arial" panose="020B0604020202020204" pitchFamily="34" charset="0"/>
                <a:cs typeface="Arial" panose="020B0604020202020204" pitchFamily="34" charset="0"/>
              </a:rPr>
              <a:t>prvi </a:t>
            </a:r>
            <a:r>
              <a:rPr lang="hr-HR" altLang="es-ES" dirty="0" smtClean="0">
                <a:latin typeface="Arial" panose="020B0604020202020204" pitchFamily="34" charset="0"/>
                <a:cs typeface="Arial" panose="020B0604020202020204" pitchFamily="34" charset="0"/>
              </a:rPr>
              <a:t>put upotrebljavate uređaj ili softver, isprobajte ga prije stvarnog sastanka</a:t>
            </a:r>
          </a:p>
          <a:p>
            <a:pPr marL="285750" indent="-285750">
              <a:buFontTx/>
              <a:buChar char="-"/>
              <a:defRPr/>
            </a:pPr>
            <a:r>
              <a:rPr lang="hr-HR" altLang="es-ES" dirty="0" smtClean="0">
                <a:latin typeface="Arial" panose="020B0604020202020204" pitchFamily="34" charset="0"/>
                <a:cs typeface="Arial" panose="020B0604020202020204" pitchFamily="34" charset="0"/>
              </a:rPr>
              <a:t>Najmanje 15 minuta prije stvarnog sastanka provjerite radi li sve ispravno (internetska veza, kamere, mikrofoni)</a:t>
            </a:r>
          </a:p>
          <a:p>
            <a:pPr>
              <a:defRPr/>
            </a:pPr>
            <a:endParaRPr lang="hr-HR" altLang="es-ES" dirty="0">
              <a:latin typeface="Arial Rounded MT Bold" panose="020F0704030504030204" pitchFamily="34" charset="0"/>
            </a:endParaRPr>
          </a:p>
        </p:txBody>
      </p:sp>
      <p:sp>
        <p:nvSpPr>
          <p:cNvPr id="6" name="TextBox 5">
            <a:extLst>
              <a:ext uri="{FF2B5EF4-FFF2-40B4-BE49-F238E27FC236}">
                <a16:creationId xmlns:a16="http://schemas.microsoft.com/office/drawing/2014/main" xmlns="" id="{998E055F-BB3F-4333-9854-C85DAD820635}"/>
              </a:ext>
            </a:extLst>
          </p:cNvPr>
          <p:cNvSpPr txBox="1"/>
          <p:nvPr/>
        </p:nvSpPr>
        <p:spPr>
          <a:xfrm>
            <a:off x="2527277" y="342655"/>
            <a:ext cx="7338871" cy="646331"/>
          </a:xfrm>
          <a:prstGeom prst="rect">
            <a:avLst/>
          </a:prstGeom>
          <a:noFill/>
        </p:spPr>
        <p:txBody>
          <a:bodyPr wrap="square" rtlCol="0">
            <a:spAutoFit/>
          </a:bodyPr>
          <a:lstStyle/>
          <a:p>
            <a:r>
              <a:rPr lang="hr-HR" sz="3600" b="1" dirty="0" smtClean="0">
                <a:solidFill>
                  <a:schemeClr val="accent1">
                    <a:lumMod val="75000"/>
                  </a:schemeClr>
                </a:solidFill>
                <a:latin typeface="Arial" panose="020B0604020202020204" pitchFamily="34" charset="0"/>
                <a:cs typeface="Arial" panose="020B0604020202020204" pitchFamily="34" charset="0"/>
              </a:rPr>
              <a:t>Upravljanje virtualnim timovima</a:t>
            </a:r>
            <a:endParaRPr lang="en-GB" sz="36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7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0C5E8B9D-0EE3-4DD2-A5C2-36D871052658}"/>
              </a:ext>
            </a:extLst>
          </p:cNvPr>
          <p:cNvPicPr>
            <a:picLocks noChangeAspect="1"/>
          </p:cNvPicPr>
          <p:nvPr/>
        </p:nvPicPr>
        <p:blipFill>
          <a:blip r:embed="rId2"/>
          <a:stretch>
            <a:fillRect/>
          </a:stretch>
        </p:blipFill>
        <p:spPr>
          <a:xfrm>
            <a:off x="8841774" y="2620796"/>
            <a:ext cx="3130354" cy="2287996"/>
          </a:xfrm>
          <a:prstGeom prst="rect">
            <a:avLst/>
          </a:prstGeom>
        </p:spPr>
      </p:pic>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tangolo 1">
            <a:extLst>
              <a:ext uri="{FF2B5EF4-FFF2-40B4-BE49-F238E27FC236}">
                <a16:creationId xmlns:a16="http://schemas.microsoft.com/office/drawing/2014/main" xmlns="" id="{50937956-F9E8-4796-8E1E-2932BB6CF382}"/>
              </a:ext>
            </a:extLst>
          </p:cNvPr>
          <p:cNvSpPr/>
          <p:nvPr/>
        </p:nvSpPr>
        <p:spPr>
          <a:xfrm>
            <a:off x="2527277" y="1283270"/>
            <a:ext cx="6314497" cy="5078313"/>
          </a:xfrm>
          <a:prstGeom prst="rect">
            <a:avLst/>
          </a:prstGeom>
        </p:spPr>
        <p:txBody>
          <a:bodyPr wrap="square">
            <a:spAutoFit/>
          </a:bodyPr>
          <a:lstStyle/>
          <a:p>
            <a:pPr>
              <a:defRPr/>
            </a:pPr>
            <a:r>
              <a:rPr lang="en-GB" altLang="es-ES" b="1" dirty="0">
                <a:solidFill>
                  <a:schemeClr val="accent6">
                    <a:lumMod val="75000"/>
                  </a:schemeClr>
                </a:solidFill>
                <a:latin typeface="Arial" panose="020B0604020202020204" pitchFamily="34" charset="0"/>
                <a:cs typeface="Arial" panose="020B0604020202020204" pitchFamily="34" charset="0"/>
              </a:rPr>
              <a:t>7. </a:t>
            </a:r>
            <a:r>
              <a:rPr lang="hr-HR" altLang="es-ES" b="1" dirty="0" smtClean="0">
                <a:solidFill>
                  <a:schemeClr val="accent6">
                    <a:lumMod val="75000"/>
                  </a:schemeClr>
                </a:solidFill>
                <a:latin typeface="Arial" panose="020B0604020202020204" pitchFamily="34" charset="0"/>
                <a:cs typeface="Arial" panose="020B0604020202020204" pitchFamily="34" charset="0"/>
              </a:rPr>
              <a:t>Vođenje uspješnih </a:t>
            </a:r>
            <a:r>
              <a:rPr lang="hr-HR" altLang="es-ES" b="1" i="1" dirty="0" smtClean="0">
                <a:solidFill>
                  <a:schemeClr val="accent6">
                    <a:lumMod val="75000"/>
                  </a:schemeClr>
                </a:solidFill>
                <a:latin typeface="Arial" panose="020B0604020202020204" pitchFamily="34" charset="0"/>
                <a:cs typeface="Arial" panose="020B0604020202020204" pitchFamily="34" charset="0"/>
              </a:rPr>
              <a:t>online</a:t>
            </a:r>
            <a:r>
              <a:rPr lang="hr-HR" altLang="es-ES" b="1" dirty="0" smtClean="0">
                <a:solidFill>
                  <a:schemeClr val="accent6">
                    <a:lumMod val="75000"/>
                  </a:schemeClr>
                </a:solidFill>
                <a:latin typeface="Arial" panose="020B0604020202020204" pitchFamily="34" charset="0"/>
                <a:cs typeface="Arial" panose="020B0604020202020204" pitchFamily="34" charset="0"/>
              </a:rPr>
              <a:t> sastanaka</a:t>
            </a:r>
            <a:endParaRPr lang="en-GB" altLang="es-ES" b="1" dirty="0">
              <a:solidFill>
                <a:schemeClr val="accent6">
                  <a:lumMod val="75000"/>
                </a:schemeClr>
              </a:solidFill>
              <a:latin typeface="Arial" panose="020B0604020202020204" pitchFamily="34" charset="0"/>
              <a:cs typeface="Arial" panose="020B0604020202020204" pitchFamily="34" charset="0"/>
            </a:endParaRPr>
          </a:p>
          <a:p>
            <a:pPr>
              <a:defRPr/>
            </a:pPr>
            <a:endParaRPr lang="en-GB" altLang="es-ES" dirty="0">
              <a:solidFill>
                <a:schemeClr val="accent6">
                  <a:lumMod val="75000"/>
                </a:schemeClr>
              </a:solidFill>
              <a:latin typeface="Arial" panose="020B0604020202020204" pitchFamily="34" charset="0"/>
              <a:cs typeface="Arial" panose="020B0604020202020204" pitchFamily="34" charset="0"/>
            </a:endParaRPr>
          </a:p>
          <a:p>
            <a:pPr>
              <a:defRPr/>
            </a:pPr>
            <a:r>
              <a:rPr lang="hr-HR" altLang="es-ES" b="1" dirty="0" smtClean="0">
                <a:latin typeface="Arial" panose="020B0604020202020204" pitchFamily="34" charset="0"/>
                <a:cs typeface="Arial" panose="020B0604020202020204" pitchFamily="34" charset="0"/>
              </a:rPr>
              <a:t>Korak 3: </a:t>
            </a:r>
            <a:r>
              <a:rPr lang="hr-HR" altLang="es-ES" b="1" dirty="0" smtClean="0">
                <a:latin typeface="Arial" panose="020B0604020202020204" pitchFamily="34" charset="0"/>
                <a:cs typeface="Arial" panose="020B0604020202020204" pitchFamily="34" charset="0"/>
              </a:rPr>
              <a:t>Podijeliti </a:t>
            </a:r>
            <a:r>
              <a:rPr lang="hr-HR" altLang="es-ES" b="1" dirty="0" smtClean="0">
                <a:latin typeface="Arial" panose="020B0604020202020204" pitchFamily="34" charset="0"/>
                <a:cs typeface="Arial" panose="020B0604020202020204" pitchFamily="34" charset="0"/>
              </a:rPr>
              <a:t>pozivnice i pristupne podatke </a:t>
            </a:r>
          </a:p>
          <a:p>
            <a:pPr>
              <a:defRPr/>
            </a:pPr>
            <a:r>
              <a:rPr lang="hr-HR" altLang="es-ES" dirty="0" smtClean="0">
                <a:latin typeface="Arial" panose="020B0604020202020204" pitchFamily="34" charset="0"/>
                <a:cs typeface="Arial" panose="020B0604020202020204" pitchFamily="34" charset="0"/>
              </a:rPr>
              <a:t>Jasno navedite datum i vrijeme sastanka.</a:t>
            </a:r>
          </a:p>
          <a:p>
            <a:pPr>
              <a:defRPr/>
            </a:pPr>
            <a:endParaRPr lang="hr-HR" altLang="es-ES" dirty="0" smtClean="0">
              <a:solidFill>
                <a:schemeClr val="accent6">
                  <a:lumMod val="75000"/>
                </a:schemeClr>
              </a:solidFill>
              <a:latin typeface="Arial" panose="020B0604020202020204" pitchFamily="34" charset="0"/>
              <a:cs typeface="Arial" panose="020B0604020202020204" pitchFamily="34" charset="0"/>
            </a:endParaRPr>
          </a:p>
          <a:p>
            <a:pPr>
              <a:defRPr/>
            </a:pPr>
            <a:r>
              <a:rPr lang="hr-HR" altLang="es-ES" b="1" dirty="0" smtClean="0">
                <a:latin typeface="Arial" panose="020B0604020202020204" pitchFamily="34" charset="0"/>
                <a:cs typeface="Arial" panose="020B0604020202020204" pitchFamily="34" charset="0"/>
              </a:rPr>
              <a:t>Korak 4: </a:t>
            </a:r>
            <a:r>
              <a:rPr lang="hr-HR" altLang="es-ES" b="1" dirty="0" smtClean="0">
                <a:latin typeface="Arial" panose="020B0604020202020204" pitchFamily="34" charset="0"/>
                <a:cs typeface="Arial" panose="020B0604020202020204" pitchFamily="34" charset="0"/>
              </a:rPr>
              <a:t>Poslati </a:t>
            </a:r>
            <a:r>
              <a:rPr lang="hr-HR" altLang="es-ES" b="1" dirty="0" smtClean="0">
                <a:latin typeface="Arial" panose="020B0604020202020204" pitchFamily="34" charset="0"/>
                <a:cs typeface="Arial" panose="020B0604020202020204" pitchFamily="34" charset="0"/>
              </a:rPr>
              <a:t>dnevni red sastanka putem e-pošte </a:t>
            </a:r>
          </a:p>
          <a:p>
            <a:pPr>
              <a:defRPr/>
            </a:pPr>
            <a:r>
              <a:rPr lang="hr-HR" altLang="es-ES" dirty="0" smtClean="0">
                <a:latin typeface="Arial" panose="020B0604020202020204" pitchFamily="34" charset="0"/>
                <a:cs typeface="Arial" panose="020B0604020202020204" pitchFamily="34" charset="0"/>
              </a:rPr>
              <a:t>U poruku koju šaljete s dnevnim redom možete uključiti kratku obavijest o pravilima poziva (svi s uključenim kamerama / kamere nisu potrebne, mikrofoni isključeni, osim ako ne mora </a:t>
            </a:r>
            <a:r>
              <a:rPr lang="hr-HR" altLang="es-ES" dirty="0" smtClean="0">
                <a:latin typeface="Arial" panose="020B0604020202020204" pitchFamily="34" charset="0"/>
                <a:cs typeface="Arial" panose="020B0604020202020204" pitchFamily="34" charset="0"/>
              </a:rPr>
              <a:t>izlagati, </a:t>
            </a:r>
            <a:r>
              <a:rPr lang="hr-HR" altLang="es-ES" dirty="0" smtClean="0">
                <a:latin typeface="Arial" panose="020B0604020202020204" pitchFamily="34" charset="0"/>
                <a:cs typeface="Arial" panose="020B0604020202020204" pitchFamily="34" charset="0"/>
              </a:rPr>
              <a:t>softver koji će možda trebati instalirati itd.). Svaka točka dnevnog reda mora biti dovoljno jasna kako bi svi </a:t>
            </a:r>
            <a:r>
              <a:rPr lang="hr-HR" altLang="es-ES" dirty="0" smtClean="0">
                <a:latin typeface="Arial" panose="020B0604020202020204" pitchFamily="34" charset="0"/>
                <a:cs typeface="Arial" panose="020B0604020202020204" pitchFamily="34" charset="0"/>
              </a:rPr>
              <a:t>znali što </a:t>
            </a:r>
            <a:r>
              <a:rPr lang="hr-HR" altLang="es-ES" dirty="0" smtClean="0">
                <a:latin typeface="Arial" panose="020B0604020202020204" pitchFamily="34" charset="0"/>
                <a:cs typeface="Arial" panose="020B0604020202020204" pitchFamily="34" charset="0"/>
              </a:rPr>
              <a:t>će </a:t>
            </a:r>
            <a:r>
              <a:rPr lang="hr-HR" altLang="es-ES" dirty="0" smtClean="0">
                <a:latin typeface="Arial" panose="020B0604020202020204" pitchFamily="34" charset="0"/>
                <a:cs typeface="Arial" panose="020B0604020202020204" pitchFamily="34" charset="0"/>
              </a:rPr>
              <a:t>trebati </a:t>
            </a:r>
            <a:r>
              <a:rPr lang="hr-HR" altLang="es-ES" dirty="0" smtClean="0">
                <a:latin typeface="Arial" panose="020B0604020202020204" pitchFamily="34" charset="0"/>
                <a:cs typeface="Arial" panose="020B0604020202020204" pitchFamily="34" charset="0"/>
              </a:rPr>
              <a:t>pripremiti za sastanak (npr. ako neki članovi moraju održati prezentacije tijekom sastanka). Bilo koji drugi dodatni </a:t>
            </a:r>
            <a:r>
              <a:rPr lang="hr-HR" altLang="es-ES" dirty="0" smtClean="0">
                <a:latin typeface="Arial" panose="020B0604020202020204" pitchFamily="34" charset="0"/>
                <a:cs typeface="Arial" panose="020B0604020202020204" pitchFamily="34" charset="0"/>
              </a:rPr>
              <a:t>materijali koje </a:t>
            </a:r>
            <a:r>
              <a:rPr lang="hr-HR" altLang="es-ES" dirty="0" smtClean="0">
                <a:latin typeface="Arial" panose="020B0604020202020204" pitchFamily="34" charset="0"/>
                <a:cs typeface="Arial" panose="020B0604020202020204" pitchFamily="34" charset="0"/>
              </a:rPr>
              <a:t>treba proučiti prije sastanka mogu se spomenuti / uključiti u ovu poruku.</a:t>
            </a:r>
          </a:p>
          <a:p>
            <a:pPr>
              <a:defRPr/>
            </a:pPr>
            <a:endParaRPr lang="hr-HR" altLang="es-ES" dirty="0" smtClean="0">
              <a:latin typeface="Arial Rounded MT Bold" panose="020F0704030504030204" pitchFamily="34" charset="0"/>
            </a:endParaRPr>
          </a:p>
          <a:p>
            <a:pPr>
              <a:defRPr/>
            </a:pPr>
            <a:endParaRPr lang="en-GB" altLang="es-ES" dirty="0">
              <a:latin typeface="Arial Rounded MT Bold" panose="020F0704030504030204" pitchFamily="34" charset="0"/>
            </a:endParaRPr>
          </a:p>
        </p:txBody>
      </p:sp>
      <p:sp>
        <p:nvSpPr>
          <p:cNvPr id="6" name="TextBox 5">
            <a:extLst>
              <a:ext uri="{FF2B5EF4-FFF2-40B4-BE49-F238E27FC236}">
                <a16:creationId xmlns:a16="http://schemas.microsoft.com/office/drawing/2014/main" xmlns="" id="{998E055F-BB3F-4333-9854-C85DAD820635}"/>
              </a:ext>
            </a:extLst>
          </p:cNvPr>
          <p:cNvSpPr txBox="1"/>
          <p:nvPr/>
        </p:nvSpPr>
        <p:spPr>
          <a:xfrm>
            <a:off x="2527277" y="342655"/>
            <a:ext cx="7338871" cy="646331"/>
          </a:xfrm>
          <a:prstGeom prst="rect">
            <a:avLst/>
          </a:prstGeom>
          <a:noFill/>
        </p:spPr>
        <p:txBody>
          <a:bodyPr wrap="square" rtlCol="0">
            <a:spAutoFit/>
          </a:bodyPr>
          <a:lstStyle/>
          <a:p>
            <a:r>
              <a:rPr lang="hr-HR" sz="3600" b="1" dirty="0" smtClean="0">
                <a:solidFill>
                  <a:schemeClr val="accent1">
                    <a:lumMod val="75000"/>
                  </a:schemeClr>
                </a:solidFill>
                <a:latin typeface="Arial" panose="020B0604020202020204" pitchFamily="34" charset="0"/>
                <a:cs typeface="Arial" panose="020B0604020202020204" pitchFamily="34" charset="0"/>
              </a:rPr>
              <a:t>Upravljanje virtualnim timovima</a:t>
            </a:r>
            <a:endParaRPr lang="en-GB" sz="36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623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160FFC04-3E77-403B-9ACB-8958675388EC}"/>
              </a:ext>
            </a:extLst>
          </p:cNvPr>
          <p:cNvPicPr>
            <a:picLocks noChangeAspect="1"/>
          </p:cNvPicPr>
          <p:nvPr/>
        </p:nvPicPr>
        <p:blipFill>
          <a:blip r:embed="rId2"/>
          <a:stretch>
            <a:fillRect/>
          </a:stretch>
        </p:blipFill>
        <p:spPr>
          <a:xfrm>
            <a:off x="8722086" y="2398015"/>
            <a:ext cx="3250042" cy="2659130"/>
          </a:xfrm>
          <a:prstGeom prst="rect">
            <a:avLst/>
          </a:prstGeom>
        </p:spPr>
      </p:pic>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tangolo 1">
            <a:extLst>
              <a:ext uri="{FF2B5EF4-FFF2-40B4-BE49-F238E27FC236}">
                <a16:creationId xmlns:a16="http://schemas.microsoft.com/office/drawing/2014/main" xmlns="" id="{50937956-F9E8-4796-8E1E-2932BB6CF382}"/>
              </a:ext>
            </a:extLst>
          </p:cNvPr>
          <p:cNvSpPr/>
          <p:nvPr/>
        </p:nvSpPr>
        <p:spPr>
          <a:xfrm>
            <a:off x="2503310" y="1049924"/>
            <a:ext cx="6389696" cy="5355312"/>
          </a:xfrm>
          <a:prstGeom prst="rect">
            <a:avLst/>
          </a:prstGeom>
        </p:spPr>
        <p:txBody>
          <a:bodyPr wrap="square">
            <a:spAutoFit/>
          </a:bodyPr>
          <a:lstStyle/>
          <a:p>
            <a:pPr>
              <a:defRPr/>
            </a:pPr>
            <a:r>
              <a:rPr lang="en-GB" altLang="es-ES" b="1" dirty="0">
                <a:solidFill>
                  <a:schemeClr val="accent6">
                    <a:lumMod val="75000"/>
                  </a:schemeClr>
                </a:solidFill>
                <a:latin typeface="Arial" panose="020B0604020202020204" pitchFamily="34" charset="0"/>
                <a:cs typeface="Arial" panose="020B0604020202020204" pitchFamily="34" charset="0"/>
              </a:rPr>
              <a:t>7. </a:t>
            </a:r>
            <a:r>
              <a:rPr lang="hr-HR" altLang="es-ES" b="1" dirty="0" smtClean="0">
                <a:solidFill>
                  <a:schemeClr val="accent6">
                    <a:lumMod val="75000"/>
                  </a:schemeClr>
                </a:solidFill>
                <a:latin typeface="Arial" panose="020B0604020202020204" pitchFamily="34" charset="0"/>
                <a:cs typeface="Arial" panose="020B0604020202020204" pitchFamily="34" charset="0"/>
              </a:rPr>
              <a:t>Vođenje uspješnih </a:t>
            </a:r>
            <a:r>
              <a:rPr lang="hr-HR" altLang="es-ES" b="1" i="1" dirty="0" smtClean="0">
                <a:solidFill>
                  <a:schemeClr val="accent6">
                    <a:lumMod val="75000"/>
                  </a:schemeClr>
                </a:solidFill>
                <a:latin typeface="Arial" panose="020B0604020202020204" pitchFamily="34" charset="0"/>
                <a:cs typeface="Arial" panose="020B0604020202020204" pitchFamily="34" charset="0"/>
              </a:rPr>
              <a:t>online</a:t>
            </a:r>
            <a:r>
              <a:rPr lang="hr-HR" altLang="es-ES" b="1" dirty="0" smtClean="0">
                <a:solidFill>
                  <a:schemeClr val="accent6">
                    <a:lumMod val="75000"/>
                  </a:schemeClr>
                </a:solidFill>
                <a:latin typeface="Arial" panose="020B0604020202020204" pitchFamily="34" charset="0"/>
                <a:cs typeface="Arial" panose="020B0604020202020204" pitchFamily="34" charset="0"/>
              </a:rPr>
              <a:t> sastanaka</a:t>
            </a:r>
            <a:endParaRPr lang="en-GB" altLang="es-ES" b="1" dirty="0">
              <a:solidFill>
                <a:schemeClr val="accent6">
                  <a:lumMod val="75000"/>
                </a:schemeClr>
              </a:solidFill>
              <a:latin typeface="Arial" panose="020B0604020202020204" pitchFamily="34" charset="0"/>
              <a:cs typeface="Arial" panose="020B0604020202020204" pitchFamily="34" charset="0"/>
            </a:endParaRPr>
          </a:p>
          <a:p>
            <a:pPr>
              <a:defRPr/>
            </a:pPr>
            <a:endParaRPr lang="en-GB" altLang="es-ES" dirty="0">
              <a:solidFill>
                <a:schemeClr val="accent6">
                  <a:lumMod val="75000"/>
                </a:schemeClr>
              </a:solidFill>
              <a:latin typeface="Arial" panose="020B0604020202020204" pitchFamily="34" charset="0"/>
              <a:cs typeface="Arial" panose="020B0604020202020204" pitchFamily="34" charset="0"/>
            </a:endParaRPr>
          </a:p>
          <a:p>
            <a:pPr>
              <a:defRPr/>
            </a:pPr>
            <a:r>
              <a:rPr lang="hr-HR" altLang="es-ES" b="1" dirty="0" smtClean="0">
                <a:latin typeface="Arial" panose="020B0604020202020204" pitchFamily="34" charset="0"/>
                <a:cs typeface="Arial" panose="020B0604020202020204" pitchFamily="34" charset="0"/>
              </a:rPr>
              <a:t>Korak 5: </a:t>
            </a:r>
            <a:r>
              <a:rPr lang="hr-HR" altLang="es-ES" b="1" dirty="0" smtClean="0">
                <a:latin typeface="Arial" panose="020B0604020202020204" pitchFamily="34" charset="0"/>
                <a:cs typeface="Arial" panose="020B0604020202020204" pitchFamily="34" charset="0"/>
              </a:rPr>
              <a:t>Uraniti</a:t>
            </a:r>
            <a:r>
              <a:rPr lang="hr-HR" altLang="es-ES" dirty="0" smtClean="0">
                <a:latin typeface="Arial" panose="020B0604020202020204" pitchFamily="34" charset="0"/>
                <a:cs typeface="Arial" panose="020B0604020202020204" pitchFamily="34" charset="0"/>
              </a:rPr>
              <a:t> </a:t>
            </a:r>
            <a:r>
              <a:rPr lang="hr-HR" altLang="es-ES" dirty="0" smtClean="0">
                <a:latin typeface="Arial" panose="020B0604020202020204" pitchFamily="34" charset="0"/>
                <a:cs typeface="Arial" panose="020B0604020202020204" pitchFamily="34" charset="0"/>
              </a:rPr>
              <a:t>i </a:t>
            </a:r>
            <a:r>
              <a:rPr lang="hr-HR" altLang="es-ES" dirty="0" smtClean="0">
                <a:latin typeface="Arial" panose="020B0604020202020204" pitchFamily="34" charset="0"/>
                <a:cs typeface="Arial" panose="020B0604020202020204" pitchFamily="34" charset="0"/>
              </a:rPr>
              <a:t>potaknuti ostale </a:t>
            </a:r>
            <a:r>
              <a:rPr lang="hr-HR" altLang="es-ES" dirty="0" smtClean="0">
                <a:latin typeface="Arial" panose="020B0604020202020204" pitchFamily="34" charset="0"/>
                <a:cs typeface="Arial" panose="020B0604020202020204" pitchFamily="34" charset="0"/>
              </a:rPr>
              <a:t>da učine isto </a:t>
            </a:r>
            <a:r>
              <a:rPr lang="hr-HR" altLang="es-ES" dirty="0" smtClean="0">
                <a:latin typeface="Arial" panose="020B0604020202020204" pitchFamily="34" charset="0"/>
                <a:cs typeface="Arial" panose="020B0604020202020204" pitchFamily="34" charset="0"/>
              </a:rPr>
              <a:t>kako bi se mogli riješiti svi potencijalni tehnički problemi </a:t>
            </a:r>
            <a:r>
              <a:rPr lang="hr-HR" altLang="es-ES" dirty="0" smtClean="0">
                <a:latin typeface="Arial" panose="020B0604020202020204" pitchFamily="34" charset="0"/>
                <a:cs typeface="Arial" panose="020B0604020202020204" pitchFamily="34" charset="0"/>
              </a:rPr>
              <a:t>i započeti u zakazano vrijeme</a:t>
            </a:r>
          </a:p>
          <a:p>
            <a:pPr>
              <a:defRPr/>
            </a:pPr>
            <a:endParaRPr lang="hr-HR" altLang="es-ES" dirty="0" smtClean="0">
              <a:latin typeface="Arial" panose="020B0604020202020204" pitchFamily="34" charset="0"/>
              <a:cs typeface="Arial" panose="020B0604020202020204" pitchFamily="34" charset="0"/>
            </a:endParaRPr>
          </a:p>
          <a:p>
            <a:pPr>
              <a:defRPr/>
            </a:pPr>
            <a:r>
              <a:rPr lang="hr-HR" altLang="es-ES" b="1" dirty="0" smtClean="0">
                <a:latin typeface="Arial" panose="020B0604020202020204" pitchFamily="34" charset="0"/>
                <a:cs typeface="Arial" panose="020B0604020202020204" pitchFamily="34" charset="0"/>
              </a:rPr>
              <a:t>Korak 6: </a:t>
            </a:r>
            <a:r>
              <a:rPr lang="hr-HR" altLang="es-ES" b="1" dirty="0" smtClean="0">
                <a:latin typeface="Arial" panose="020B0604020202020204" pitchFamily="34" charset="0"/>
                <a:cs typeface="Arial" panose="020B0604020202020204" pitchFamily="34" charset="0"/>
              </a:rPr>
              <a:t>Voditi </a:t>
            </a:r>
            <a:r>
              <a:rPr lang="hr-HR" altLang="es-ES" b="1" dirty="0" smtClean="0">
                <a:latin typeface="Arial" panose="020B0604020202020204" pitchFamily="34" charset="0"/>
                <a:cs typeface="Arial" panose="020B0604020202020204" pitchFamily="34" charset="0"/>
              </a:rPr>
              <a:t>sastanak</a:t>
            </a:r>
          </a:p>
          <a:p>
            <a:pPr>
              <a:defRPr/>
            </a:pPr>
            <a:r>
              <a:rPr lang="hr-HR" altLang="es-ES" dirty="0" smtClean="0">
                <a:latin typeface="Arial" panose="020B0604020202020204" pitchFamily="34" charset="0"/>
                <a:cs typeface="Arial" panose="020B0604020202020204" pitchFamily="34" charset="0"/>
              </a:rPr>
              <a:t>Pratite tko se pridružio, a tko nedostaje</a:t>
            </a:r>
          </a:p>
          <a:p>
            <a:pPr>
              <a:defRPr/>
            </a:pPr>
            <a:r>
              <a:rPr lang="hr-HR" altLang="es-ES" dirty="0" smtClean="0">
                <a:latin typeface="Arial" panose="020B0604020202020204" pitchFamily="34" charset="0"/>
                <a:cs typeface="Arial" panose="020B0604020202020204" pitchFamily="34" charset="0"/>
              </a:rPr>
              <a:t>Osvrnite se na osnovna pravila</a:t>
            </a:r>
          </a:p>
          <a:p>
            <a:pPr>
              <a:defRPr/>
            </a:pPr>
            <a:r>
              <a:rPr lang="hr-HR" altLang="es-ES" dirty="0" smtClean="0">
                <a:latin typeface="Arial" panose="020B0604020202020204" pitchFamily="34" charset="0"/>
                <a:cs typeface="Arial" panose="020B0604020202020204" pitchFamily="34" charset="0"/>
              </a:rPr>
              <a:t>Ukratko predstavite dnevni red i ciljeve sastanka</a:t>
            </a:r>
          </a:p>
          <a:p>
            <a:pPr>
              <a:defRPr/>
            </a:pPr>
            <a:r>
              <a:rPr lang="hr-HR" altLang="es-ES" dirty="0" smtClean="0">
                <a:latin typeface="Arial" panose="020B0604020202020204" pitchFamily="34" charset="0"/>
                <a:cs typeface="Arial" panose="020B0604020202020204" pitchFamily="34" charset="0"/>
              </a:rPr>
              <a:t>Pružite svima priliku da daju svoj doprinos</a:t>
            </a:r>
          </a:p>
          <a:p>
            <a:pPr>
              <a:defRPr/>
            </a:pPr>
            <a:endParaRPr lang="hr-HR" altLang="es-ES" dirty="0" smtClean="0">
              <a:latin typeface="Arial" panose="020B0604020202020204" pitchFamily="34" charset="0"/>
              <a:cs typeface="Arial" panose="020B0604020202020204" pitchFamily="34" charset="0"/>
            </a:endParaRPr>
          </a:p>
          <a:p>
            <a:pPr>
              <a:defRPr/>
            </a:pPr>
            <a:r>
              <a:rPr lang="hr-HR" altLang="es-ES" b="1" dirty="0" smtClean="0">
                <a:latin typeface="Arial" panose="020B0604020202020204" pitchFamily="34" charset="0"/>
                <a:cs typeface="Arial" panose="020B0604020202020204" pitchFamily="34" charset="0"/>
              </a:rPr>
              <a:t>Korak 7: </a:t>
            </a:r>
            <a:r>
              <a:rPr lang="hr-HR" altLang="es-ES" b="1" dirty="0" smtClean="0">
                <a:latin typeface="Arial" panose="020B0604020202020204" pitchFamily="34" charset="0"/>
                <a:cs typeface="Arial" panose="020B0604020202020204" pitchFamily="34" charset="0"/>
              </a:rPr>
              <a:t>Zaključiti </a:t>
            </a:r>
            <a:r>
              <a:rPr lang="hr-HR" altLang="es-ES" b="1" dirty="0" smtClean="0">
                <a:latin typeface="Arial" panose="020B0604020202020204" pitchFamily="34" charset="0"/>
                <a:cs typeface="Arial" panose="020B0604020202020204" pitchFamily="34" charset="0"/>
              </a:rPr>
              <a:t>sastanak</a:t>
            </a:r>
          </a:p>
          <a:p>
            <a:pPr>
              <a:defRPr/>
            </a:pPr>
            <a:r>
              <a:rPr lang="hr-HR" altLang="es-ES" dirty="0" smtClean="0">
                <a:latin typeface="Arial" panose="020B0604020202020204" pitchFamily="34" charset="0"/>
                <a:cs typeface="Arial" panose="020B0604020202020204" pitchFamily="34" charset="0"/>
              </a:rPr>
              <a:t>Završite sastanak u predviđeno vrijeme ili ranije</a:t>
            </a:r>
          </a:p>
          <a:p>
            <a:pPr>
              <a:defRPr/>
            </a:pPr>
            <a:r>
              <a:rPr lang="hr-HR" altLang="es-ES" dirty="0" smtClean="0">
                <a:latin typeface="Arial" panose="020B0604020202020204" pitchFamily="34" charset="0"/>
                <a:cs typeface="Arial" panose="020B0604020202020204" pitchFamily="34" charset="0"/>
              </a:rPr>
              <a:t>Ukratko iznesite o čemu se raspravljalo i napravite akcijski plan</a:t>
            </a:r>
          </a:p>
          <a:p>
            <a:pPr>
              <a:defRPr/>
            </a:pPr>
            <a:r>
              <a:rPr lang="hr-HR" altLang="es-ES" dirty="0" smtClean="0">
                <a:latin typeface="Arial" panose="020B0604020202020204" pitchFamily="34" charset="0"/>
                <a:cs typeface="Arial" panose="020B0604020202020204" pitchFamily="34" charset="0"/>
              </a:rPr>
              <a:t>Pošaljite svima bilješke i akcijski plan sa sastanka u pisanom obliku na daljnje konzultacije </a:t>
            </a:r>
          </a:p>
          <a:p>
            <a:pPr>
              <a:defRPr/>
            </a:pPr>
            <a:endParaRPr lang="en-GB" altLang="es-ES" dirty="0">
              <a:latin typeface="Arial Rounded MT Bold" panose="020F0704030504030204" pitchFamily="34" charset="0"/>
            </a:endParaRPr>
          </a:p>
        </p:txBody>
      </p:sp>
      <p:sp>
        <p:nvSpPr>
          <p:cNvPr id="6" name="TextBox 5">
            <a:extLst>
              <a:ext uri="{FF2B5EF4-FFF2-40B4-BE49-F238E27FC236}">
                <a16:creationId xmlns:a16="http://schemas.microsoft.com/office/drawing/2014/main" xmlns="" id="{998E055F-BB3F-4333-9854-C85DAD820635}"/>
              </a:ext>
            </a:extLst>
          </p:cNvPr>
          <p:cNvSpPr txBox="1"/>
          <p:nvPr/>
        </p:nvSpPr>
        <p:spPr>
          <a:xfrm>
            <a:off x="2527277" y="342655"/>
            <a:ext cx="7338871" cy="646331"/>
          </a:xfrm>
          <a:prstGeom prst="rect">
            <a:avLst/>
          </a:prstGeom>
          <a:noFill/>
        </p:spPr>
        <p:txBody>
          <a:bodyPr wrap="square" rtlCol="0">
            <a:spAutoFit/>
          </a:bodyPr>
          <a:lstStyle/>
          <a:p>
            <a:r>
              <a:rPr lang="hr-HR" sz="3600" b="1" dirty="0" smtClean="0">
                <a:solidFill>
                  <a:schemeClr val="accent1">
                    <a:lumMod val="75000"/>
                  </a:schemeClr>
                </a:solidFill>
                <a:latin typeface="Arial" panose="020B0604020202020204" pitchFamily="34" charset="0"/>
                <a:cs typeface="Arial" panose="020B0604020202020204" pitchFamily="34" charset="0"/>
              </a:rPr>
              <a:t>Upravljanje virtualnim timovima</a:t>
            </a:r>
            <a:endParaRPr lang="en-GB" sz="36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499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FD8F18F-4830-4C84-BE76-7A2F2E895680}"/>
              </a:ext>
            </a:extLst>
          </p:cNvPr>
          <p:cNvPicPr>
            <a:picLocks noChangeAspect="1"/>
          </p:cNvPicPr>
          <p:nvPr/>
        </p:nvPicPr>
        <p:blipFill rotWithShape="1">
          <a:blip r:embed="rId2"/>
          <a:srcRect l="9732" r="6778" b="1999"/>
          <a:stretch/>
        </p:blipFill>
        <p:spPr>
          <a:xfrm>
            <a:off x="2158299" y="1283270"/>
            <a:ext cx="3424133" cy="4563757"/>
          </a:xfrm>
          <a:prstGeom prst="rect">
            <a:avLst/>
          </a:prstGeom>
        </p:spPr>
      </p:pic>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tangolo 1">
            <a:extLst>
              <a:ext uri="{FF2B5EF4-FFF2-40B4-BE49-F238E27FC236}">
                <a16:creationId xmlns:a16="http://schemas.microsoft.com/office/drawing/2014/main" xmlns="" id="{50937956-F9E8-4796-8E1E-2932BB6CF382}"/>
              </a:ext>
            </a:extLst>
          </p:cNvPr>
          <p:cNvSpPr/>
          <p:nvPr/>
        </p:nvSpPr>
        <p:spPr>
          <a:xfrm>
            <a:off x="5582432" y="1283270"/>
            <a:ext cx="6540857" cy="4801314"/>
          </a:xfrm>
          <a:prstGeom prst="rect">
            <a:avLst/>
          </a:prstGeom>
        </p:spPr>
        <p:txBody>
          <a:bodyPr wrap="square">
            <a:spAutoFit/>
          </a:bodyPr>
          <a:lstStyle/>
          <a:p>
            <a:pPr>
              <a:defRPr/>
            </a:pPr>
            <a:r>
              <a:rPr lang="en-GB" altLang="es-ES" b="1" dirty="0" smtClean="0">
                <a:solidFill>
                  <a:schemeClr val="accent6">
                    <a:lumMod val="75000"/>
                  </a:schemeClr>
                </a:solidFill>
                <a:latin typeface="Arial" panose="020B0604020202020204" pitchFamily="34" charset="0"/>
                <a:cs typeface="Arial" panose="020B0604020202020204" pitchFamily="34" charset="0"/>
              </a:rPr>
              <a:t>7</a:t>
            </a:r>
            <a:r>
              <a:rPr lang="hr-HR" altLang="es-ES" b="1" dirty="0" smtClean="0">
                <a:solidFill>
                  <a:schemeClr val="accent6">
                    <a:lumMod val="75000"/>
                  </a:schemeClr>
                </a:solidFill>
                <a:latin typeface="Arial" panose="020B0604020202020204" pitchFamily="34" charset="0"/>
                <a:cs typeface="Arial" panose="020B0604020202020204" pitchFamily="34" charset="0"/>
              </a:rPr>
              <a:t>. Tehnologija za virtualne timove</a:t>
            </a:r>
          </a:p>
          <a:p>
            <a:pPr>
              <a:defRPr/>
            </a:pPr>
            <a:endParaRPr lang="en-GB" altLang="es-ES" dirty="0">
              <a:solidFill>
                <a:schemeClr val="accent6">
                  <a:lumMod val="75000"/>
                </a:schemeClr>
              </a:solidFill>
              <a:latin typeface="Arial" panose="020B0604020202020204" pitchFamily="34" charset="0"/>
              <a:cs typeface="Arial" panose="020B0604020202020204" pitchFamily="34" charset="0"/>
            </a:endParaRPr>
          </a:p>
          <a:p>
            <a:pPr>
              <a:defRPr/>
            </a:pPr>
            <a:r>
              <a:rPr lang="hr-HR" altLang="es-ES" dirty="0" smtClean="0">
                <a:latin typeface="Arial" panose="020B0604020202020204" pitchFamily="34" charset="0"/>
                <a:cs typeface="Arial" panose="020B0604020202020204" pitchFamily="34" charset="0"/>
              </a:rPr>
              <a:t>Ovdje nije riječ samo o </a:t>
            </a:r>
            <a:r>
              <a:rPr lang="hr-HR" altLang="es-ES" dirty="0" smtClean="0">
                <a:latin typeface="Arial" panose="020B0604020202020204" pitchFamily="34" charset="0"/>
                <a:cs typeface="Arial" panose="020B0604020202020204" pitchFamily="34" charset="0"/>
              </a:rPr>
              <a:t>videokonferencijama. Možda ćete trebati koristiti druge online alate za suradnju, poput programa za upravljanje projektima.</a:t>
            </a:r>
            <a:endParaRPr lang="hr-HR" altLang="es-ES" dirty="0" smtClean="0">
              <a:latin typeface="Arial" panose="020B0604020202020204" pitchFamily="34" charset="0"/>
              <a:cs typeface="Arial" panose="020B0604020202020204" pitchFamily="34" charset="0"/>
            </a:endParaRPr>
          </a:p>
          <a:p>
            <a:pPr>
              <a:defRPr/>
            </a:pPr>
            <a:endParaRPr lang="hr-HR" altLang="es-ES" dirty="0" smtClean="0">
              <a:latin typeface="Arial" panose="020B0604020202020204" pitchFamily="34" charset="0"/>
              <a:cs typeface="Arial" panose="020B0604020202020204" pitchFamily="34" charset="0"/>
            </a:endParaRPr>
          </a:p>
          <a:p>
            <a:pPr>
              <a:defRPr/>
            </a:pPr>
            <a:r>
              <a:rPr lang="hr-HR" altLang="es-ES" dirty="0" smtClean="0">
                <a:latin typeface="Arial" panose="020B0604020202020204" pitchFamily="34" charset="0"/>
                <a:cs typeface="Arial" panose="020B0604020202020204" pitchFamily="34" charset="0"/>
              </a:rPr>
              <a:t>Za virtualne sastanke trebat će vam:</a:t>
            </a:r>
            <a:endParaRPr lang="hr-HR" altLang="es-ES" dirty="0" smtClean="0">
              <a:latin typeface="Arial" panose="020B0604020202020204" pitchFamily="34" charset="0"/>
              <a:cs typeface="Arial" panose="020B0604020202020204" pitchFamily="34" charset="0"/>
            </a:endParaRPr>
          </a:p>
          <a:p>
            <a:pPr>
              <a:defRPr/>
            </a:pPr>
            <a:endParaRPr lang="hr-HR" altLang="es-ES" dirty="0" smtClean="0">
              <a:latin typeface="Arial" panose="020B0604020202020204" pitchFamily="34" charset="0"/>
              <a:cs typeface="Arial" panose="020B0604020202020204" pitchFamily="34" charset="0"/>
            </a:endParaRPr>
          </a:p>
          <a:p>
            <a:pPr marL="285750" indent="-285750">
              <a:buFontTx/>
              <a:buChar char="-"/>
              <a:defRPr/>
            </a:pPr>
            <a:r>
              <a:rPr lang="hr-HR" altLang="es-ES" dirty="0" smtClean="0">
                <a:latin typeface="Arial" panose="020B0604020202020204" pitchFamily="34" charset="0"/>
                <a:cs typeface="Arial" panose="020B0604020202020204" pitchFamily="34" charset="0"/>
              </a:rPr>
              <a:t>Stabilna internetska veza</a:t>
            </a:r>
          </a:p>
          <a:p>
            <a:pPr marL="285750" indent="-285750">
              <a:buFontTx/>
              <a:buChar char="-"/>
              <a:defRPr/>
            </a:pPr>
            <a:r>
              <a:rPr lang="hr-HR" altLang="es-ES" dirty="0" smtClean="0">
                <a:latin typeface="Arial" panose="020B0604020202020204" pitchFamily="34" charset="0"/>
                <a:cs typeface="Arial" panose="020B0604020202020204" pitchFamily="34" charset="0"/>
              </a:rPr>
              <a:t>Program za online konferencije (među najčešće korištenim: Zoom, GoToMeeting, Skype, Webex)</a:t>
            </a:r>
            <a:endParaRPr lang="hr-HR" altLang="es-ES" dirty="0" smtClean="0">
              <a:latin typeface="Arial" panose="020B0604020202020204" pitchFamily="34" charset="0"/>
              <a:cs typeface="Arial" panose="020B0604020202020204" pitchFamily="34" charset="0"/>
            </a:endParaRPr>
          </a:p>
          <a:p>
            <a:pPr marL="285750" indent="-285750">
              <a:buFontTx/>
              <a:buChar char="-"/>
              <a:defRPr/>
            </a:pPr>
            <a:r>
              <a:rPr lang="hr-HR" altLang="es-ES" dirty="0" smtClean="0">
                <a:latin typeface="Arial" panose="020B0604020202020204" pitchFamily="34" charset="0"/>
                <a:cs typeface="Arial" panose="020B0604020202020204" pitchFamily="34" charset="0"/>
              </a:rPr>
              <a:t>Zvuk (slušalice, računalni ili telefonski zvuk)</a:t>
            </a:r>
            <a:endParaRPr lang="hr-HR" altLang="es-ES" dirty="0" smtClean="0">
              <a:latin typeface="Arial" panose="020B0604020202020204" pitchFamily="34" charset="0"/>
              <a:cs typeface="Arial" panose="020B0604020202020204" pitchFamily="34" charset="0"/>
            </a:endParaRPr>
          </a:p>
          <a:p>
            <a:pPr marL="285750" indent="-285750">
              <a:buFontTx/>
              <a:buChar char="-"/>
              <a:defRPr/>
            </a:pPr>
            <a:r>
              <a:rPr lang="hr-HR" altLang="es-ES" dirty="0" smtClean="0">
                <a:latin typeface="Arial" panose="020B0604020202020204" pitchFamily="34" charset="0"/>
                <a:cs typeface="Arial" panose="020B0604020202020204" pitchFamily="34" charset="0"/>
              </a:rPr>
              <a:t>Video (web kamera ili profesionalno okruženje ovisno o svrsi sastanka)</a:t>
            </a:r>
          </a:p>
          <a:p>
            <a:pPr marL="285750" indent="-285750">
              <a:buFontTx/>
              <a:buChar char="-"/>
              <a:defRPr/>
            </a:pPr>
            <a:endParaRPr lang="hr-HR" altLang="es-ES" dirty="0" smtClean="0">
              <a:latin typeface="Arial" panose="020B0604020202020204" pitchFamily="34" charset="0"/>
              <a:cs typeface="Arial" panose="020B0604020202020204" pitchFamily="34" charset="0"/>
            </a:endParaRPr>
          </a:p>
          <a:p>
            <a:pPr>
              <a:defRPr/>
            </a:pPr>
            <a:r>
              <a:rPr lang="hr-HR" altLang="es-ES" dirty="0" smtClean="0">
                <a:latin typeface="Arial" panose="020B0604020202020204" pitchFamily="34" charset="0"/>
                <a:cs typeface="Arial" panose="020B0604020202020204" pitchFamily="34" charset="0"/>
              </a:rPr>
              <a:t>Ako je moguće, osigurajte visokokvalitetni hardver (dobru web kameru, mikrofon i slušalice) za sve članove tima.</a:t>
            </a:r>
            <a:endParaRPr lang="hr-HR" altLang="es-E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998E055F-BB3F-4333-9854-C85DAD820635}"/>
              </a:ext>
            </a:extLst>
          </p:cNvPr>
          <p:cNvSpPr txBox="1"/>
          <p:nvPr/>
        </p:nvSpPr>
        <p:spPr>
          <a:xfrm>
            <a:off x="2446009" y="329778"/>
            <a:ext cx="7338871" cy="646331"/>
          </a:xfrm>
          <a:prstGeom prst="rect">
            <a:avLst/>
          </a:prstGeom>
          <a:noFill/>
        </p:spPr>
        <p:txBody>
          <a:bodyPr wrap="square" rtlCol="0">
            <a:spAutoFit/>
          </a:bodyPr>
          <a:lstStyle/>
          <a:p>
            <a:r>
              <a:rPr lang="hr-HR" sz="3600" b="1" dirty="0" smtClean="0">
                <a:solidFill>
                  <a:schemeClr val="accent1">
                    <a:lumMod val="75000"/>
                  </a:schemeClr>
                </a:solidFill>
                <a:latin typeface="Arial Rounded MT Bold" panose="020F0704030504030204" pitchFamily="34" charset="0"/>
              </a:rPr>
              <a:t>Upravljanje virtualnim timovima</a:t>
            </a:r>
            <a:endParaRPr lang="hr-HR" sz="3600" b="1" dirty="0">
              <a:solidFill>
                <a:schemeClr val="accent1">
                  <a:lumMod val="75000"/>
                </a:schemeClr>
              </a:solidFill>
              <a:latin typeface="Arial Rounded MT Bold" panose="020F0704030504030204" pitchFamily="34" charset="0"/>
            </a:endParaRPr>
          </a:p>
        </p:txBody>
      </p:sp>
    </p:spTree>
    <p:extLst>
      <p:ext uri="{BB962C8B-B14F-4D97-AF65-F5344CB8AC3E}">
        <p14:creationId xmlns:p14="http://schemas.microsoft.com/office/powerpoint/2010/main" val="356306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tangolo 1">
            <a:extLst>
              <a:ext uri="{FF2B5EF4-FFF2-40B4-BE49-F238E27FC236}">
                <a16:creationId xmlns:a16="http://schemas.microsoft.com/office/drawing/2014/main" xmlns="" id="{50937956-F9E8-4796-8E1E-2932BB6CF382}"/>
              </a:ext>
            </a:extLst>
          </p:cNvPr>
          <p:cNvSpPr/>
          <p:nvPr/>
        </p:nvSpPr>
        <p:spPr>
          <a:xfrm>
            <a:off x="2623150" y="1668962"/>
            <a:ext cx="8699601" cy="4801314"/>
          </a:xfrm>
          <a:prstGeom prst="rect">
            <a:avLst/>
          </a:prstGeom>
        </p:spPr>
        <p:txBody>
          <a:bodyPr wrap="square">
            <a:spAutoFit/>
          </a:bodyPr>
          <a:lstStyle/>
          <a:p>
            <a:pPr>
              <a:defRPr/>
            </a:pPr>
            <a:r>
              <a:rPr lang="en-GB" altLang="es-ES" b="1" dirty="0">
                <a:solidFill>
                  <a:schemeClr val="accent6">
                    <a:lumMod val="75000"/>
                  </a:schemeClr>
                </a:solidFill>
                <a:latin typeface="Arial" panose="020B0604020202020204" pitchFamily="34" charset="0"/>
                <a:cs typeface="Arial" panose="020B0604020202020204" pitchFamily="34" charset="0"/>
              </a:rPr>
              <a:t>7. </a:t>
            </a:r>
            <a:r>
              <a:rPr lang="hr-HR" altLang="es-ES" b="1" dirty="0" smtClean="0">
                <a:solidFill>
                  <a:schemeClr val="accent6">
                    <a:lumMod val="75000"/>
                  </a:schemeClr>
                </a:solidFill>
                <a:latin typeface="Arial" panose="020B0604020202020204" pitchFamily="34" charset="0"/>
                <a:cs typeface="Arial" panose="020B0604020202020204" pitchFamily="34" charset="0"/>
              </a:rPr>
              <a:t>Tehnologija za virtualne timove</a:t>
            </a:r>
          </a:p>
          <a:p>
            <a:pPr>
              <a:defRPr/>
            </a:pPr>
            <a:endParaRPr lang="hr-HR" altLang="es-ES" dirty="0" smtClean="0">
              <a:solidFill>
                <a:schemeClr val="accent6">
                  <a:lumMod val="75000"/>
                </a:schemeClr>
              </a:solidFill>
              <a:latin typeface="Arial" panose="020B0604020202020204" pitchFamily="34" charset="0"/>
              <a:cs typeface="Arial" panose="020B0604020202020204" pitchFamily="34" charset="0"/>
            </a:endParaRPr>
          </a:p>
          <a:p>
            <a:pPr algn="just">
              <a:defRPr/>
            </a:pPr>
            <a:r>
              <a:rPr lang="hr-HR" altLang="es-ES" dirty="0" smtClean="0">
                <a:latin typeface="Arial" panose="020B0604020202020204" pitchFamily="34" charset="0"/>
                <a:cs typeface="Arial" panose="020B0604020202020204" pitchFamily="34" charset="0"/>
              </a:rPr>
              <a:t>Ako je tim mješovit (više ljudi na licu mjesta i samo nekoliko udaljenih djelatnika) i često imate sastanke, možda biste trebali postaviti sobu za video konferencije </a:t>
            </a:r>
            <a:r>
              <a:rPr lang="hr-HR" altLang="es-ES" dirty="0" smtClean="0">
                <a:latin typeface="Arial" panose="020B0604020202020204" pitchFamily="34" charset="0"/>
                <a:cs typeface="Arial" panose="020B0604020202020204" pitchFamily="34" charset="0"/>
              </a:rPr>
              <a:t>s </a:t>
            </a:r>
            <a:r>
              <a:rPr lang="hr-HR" altLang="es-ES" dirty="0" smtClean="0">
                <a:latin typeface="Arial" panose="020B0604020202020204" pitchFamily="34" charset="0"/>
                <a:cs typeface="Arial" panose="020B0604020202020204" pitchFamily="34" charset="0"/>
              </a:rPr>
              <a:t>opremom posebno dizajniranom za tu svrhu.</a:t>
            </a:r>
          </a:p>
          <a:p>
            <a:pPr algn="just">
              <a:defRPr/>
            </a:pPr>
            <a:endParaRPr lang="hr-HR" altLang="es-ES" dirty="0" smtClean="0">
              <a:latin typeface="Arial" panose="020B0604020202020204" pitchFamily="34" charset="0"/>
              <a:cs typeface="Arial" panose="020B0604020202020204" pitchFamily="34" charset="0"/>
            </a:endParaRPr>
          </a:p>
          <a:p>
            <a:pPr algn="just">
              <a:defRPr/>
            </a:pPr>
            <a:r>
              <a:rPr lang="hr-HR" altLang="es-ES" dirty="0" smtClean="0">
                <a:latin typeface="Arial" panose="020B0604020202020204" pitchFamily="34" charset="0"/>
                <a:cs typeface="Arial" panose="020B0604020202020204" pitchFamily="34" charset="0"/>
              </a:rPr>
              <a:t>U slučaju da radite od kuće - raspravite pitanje pozadine. Neuredna pozadina može odvlačiti pažnju i demotivirati. Dajte primjer postavljanjem ugodne </a:t>
            </a:r>
            <a:r>
              <a:rPr lang="hr-HR" altLang="es-ES" dirty="0" smtClean="0">
                <a:latin typeface="Arial" panose="020B0604020202020204" pitchFamily="34" charset="0"/>
                <a:cs typeface="Arial" panose="020B0604020202020204" pitchFamily="34" charset="0"/>
              </a:rPr>
              <a:t>pozadine </a:t>
            </a:r>
            <a:r>
              <a:rPr lang="hr-HR" altLang="es-ES" dirty="0" smtClean="0">
                <a:latin typeface="Arial" panose="020B0604020202020204" pitchFamily="34" charset="0"/>
                <a:cs typeface="Arial" panose="020B0604020202020204" pitchFamily="34" charset="0"/>
              </a:rPr>
              <a:t>s dobrom rasvjetom i zvukom. </a:t>
            </a:r>
            <a:r>
              <a:rPr lang="hr-HR" altLang="es-ES" dirty="0" smtClean="0">
                <a:latin typeface="Arial" panose="020B0604020202020204" pitchFamily="34" charset="0"/>
                <a:cs typeface="Arial" panose="020B0604020202020204" pitchFamily="34" charset="0"/>
              </a:rPr>
              <a:t>Možete i samo </a:t>
            </a:r>
            <a:r>
              <a:rPr lang="hr-HR" altLang="es-ES" dirty="0" smtClean="0">
                <a:latin typeface="Arial" panose="020B0604020202020204" pitchFamily="34" charset="0"/>
                <a:cs typeface="Arial" panose="020B0604020202020204" pitchFamily="34" charset="0"/>
              </a:rPr>
              <a:t>zamagliti pozadinu ili stvoriti virtualnu. Ipak, to može stvoriti još bezličnije ozračje.</a:t>
            </a:r>
          </a:p>
          <a:p>
            <a:pPr algn="just">
              <a:defRPr/>
            </a:pPr>
            <a:endParaRPr lang="hr-HR" altLang="es-ES" dirty="0" smtClean="0">
              <a:latin typeface="Arial" panose="020B0604020202020204" pitchFamily="34" charset="0"/>
              <a:cs typeface="Arial" panose="020B0604020202020204" pitchFamily="34" charset="0"/>
            </a:endParaRPr>
          </a:p>
          <a:p>
            <a:pPr algn="just">
              <a:defRPr/>
            </a:pPr>
            <a:r>
              <a:rPr lang="hr-HR" altLang="es-ES" dirty="0" smtClean="0">
                <a:latin typeface="Arial" panose="020B0604020202020204" pitchFamily="34" charset="0"/>
                <a:cs typeface="Arial" panose="020B0604020202020204" pitchFamily="34" charset="0"/>
              </a:rPr>
              <a:t>Ako ne želite nositi slušalice, lavalier mikrofoni najbolje rade jer omogućuju kretanje bez fluktuacije kvalitete zvuka. Nosite odjeću prikladnu za posao, čak i ako radite od kuće.</a:t>
            </a:r>
          </a:p>
          <a:p>
            <a:pPr>
              <a:defRPr/>
            </a:pPr>
            <a:endParaRPr lang="en-GB" altLang="es-ES" dirty="0">
              <a:latin typeface="Arial" panose="020B0604020202020204" pitchFamily="34" charset="0"/>
              <a:cs typeface="Arial" panose="020B0604020202020204" pitchFamily="34" charset="0"/>
            </a:endParaRPr>
          </a:p>
          <a:p>
            <a:pPr>
              <a:defRPr/>
            </a:pPr>
            <a:endParaRPr lang="en-GB" altLang="es-ES" dirty="0">
              <a:latin typeface="Arial Rounded MT Bold" panose="020F0704030504030204" pitchFamily="34" charset="0"/>
            </a:endParaRPr>
          </a:p>
          <a:p>
            <a:pPr>
              <a:defRPr/>
            </a:pPr>
            <a:endParaRPr lang="en-GB" altLang="es-ES" dirty="0">
              <a:latin typeface="Arial Rounded MT Bold" panose="020F0704030504030204" pitchFamily="34" charset="0"/>
            </a:endParaRPr>
          </a:p>
        </p:txBody>
      </p:sp>
      <p:sp>
        <p:nvSpPr>
          <p:cNvPr id="6" name="TextBox 5">
            <a:extLst>
              <a:ext uri="{FF2B5EF4-FFF2-40B4-BE49-F238E27FC236}">
                <a16:creationId xmlns:a16="http://schemas.microsoft.com/office/drawing/2014/main" xmlns="" id="{998E055F-BB3F-4333-9854-C85DAD820635}"/>
              </a:ext>
            </a:extLst>
          </p:cNvPr>
          <p:cNvSpPr txBox="1"/>
          <p:nvPr/>
        </p:nvSpPr>
        <p:spPr>
          <a:xfrm>
            <a:off x="2513629" y="548165"/>
            <a:ext cx="7338871" cy="646331"/>
          </a:xfrm>
          <a:prstGeom prst="rect">
            <a:avLst/>
          </a:prstGeom>
          <a:noFill/>
        </p:spPr>
        <p:txBody>
          <a:bodyPr wrap="square" rtlCol="0">
            <a:spAutoFit/>
          </a:bodyPr>
          <a:lstStyle/>
          <a:p>
            <a:r>
              <a:rPr lang="hr-HR" sz="3600" b="1" dirty="0" smtClean="0">
                <a:solidFill>
                  <a:schemeClr val="accent1">
                    <a:lumMod val="75000"/>
                  </a:schemeClr>
                </a:solidFill>
                <a:latin typeface="Arial" panose="020B0604020202020204" pitchFamily="34" charset="0"/>
                <a:cs typeface="Arial" panose="020B0604020202020204" pitchFamily="34" charset="0"/>
              </a:rPr>
              <a:t>Upravljanje virtualnim timovima</a:t>
            </a:r>
            <a:endParaRPr lang="en-GB" sz="36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131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tangolo 1">
            <a:extLst>
              <a:ext uri="{FF2B5EF4-FFF2-40B4-BE49-F238E27FC236}">
                <a16:creationId xmlns:a16="http://schemas.microsoft.com/office/drawing/2014/main" xmlns="" id="{50937956-F9E8-4796-8E1E-2932BB6CF382}"/>
              </a:ext>
            </a:extLst>
          </p:cNvPr>
          <p:cNvSpPr/>
          <p:nvPr/>
        </p:nvSpPr>
        <p:spPr>
          <a:xfrm>
            <a:off x="6196712" y="1735161"/>
            <a:ext cx="5148615" cy="3970318"/>
          </a:xfrm>
          <a:prstGeom prst="rect">
            <a:avLst/>
          </a:prstGeom>
        </p:spPr>
        <p:txBody>
          <a:bodyPr wrap="square">
            <a:spAutoFit/>
          </a:bodyPr>
          <a:lstStyle/>
          <a:p>
            <a:pPr>
              <a:defRPr/>
            </a:pPr>
            <a:r>
              <a:rPr lang="en-GB" altLang="es-ES" b="1" dirty="0" smtClean="0">
                <a:solidFill>
                  <a:schemeClr val="accent6">
                    <a:lumMod val="75000"/>
                  </a:schemeClr>
                </a:solidFill>
                <a:latin typeface="Arial" panose="020B0604020202020204" pitchFamily="34" charset="0"/>
                <a:cs typeface="Arial" panose="020B0604020202020204" pitchFamily="34" charset="0"/>
              </a:rPr>
              <a:t>7</a:t>
            </a:r>
            <a:r>
              <a:rPr lang="hr-HR" altLang="es-ES" b="1" dirty="0" smtClean="0">
                <a:solidFill>
                  <a:schemeClr val="accent6">
                    <a:lumMod val="75000"/>
                  </a:schemeClr>
                </a:solidFill>
                <a:latin typeface="Arial" panose="020B0604020202020204" pitchFamily="34" charset="0"/>
                <a:cs typeface="Arial" panose="020B0604020202020204" pitchFamily="34" charset="0"/>
              </a:rPr>
              <a:t>. Tehnologija za virtualne timove</a:t>
            </a:r>
          </a:p>
          <a:p>
            <a:pPr>
              <a:defRPr/>
            </a:pPr>
            <a:endParaRPr lang="hr-HR" altLang="es-ES" dirty="0" smtClean="0">
              <a:solidFill>
                <a:schemeClr val="accent6">
                  <a:lumMod val="75000"/>
                </a:schemeClr>
              </a:solidFill>
              <a:latin typeface="Arial" panose="020B0604020202020204" pitchFamily="34" charset="0"/>
              <a:cs typeface="Arial" panose="020B0604020202020204" pitchFamily="34" charset="0"/>
            </a:endParaRPr>
          </a:p>
          <a:p>
            <a:pPr>
              <a:defRPr/>
            </a:pPr>
            <a:r>
              <a:rPr lang="hr-HR" altLang="es-ES" dirty="0" smtClean="0">
                <a:latin typeface="Arial" panose="020B0604020202020204" pitchFamily="34" charset="0"/>
                <a:cs typeface="Arial" panose="020B0604020202020204" pitchFamily="34" charset="0"/>
              </a:rPr>
              <a:t>Ako je moguće, uvijek koristite pro / premium verziju softvera ili pretplatu za koju ste sigurni da pokriva vaše potrebe (besplatne verzije često imaju ograničene značajke, ograničen broj ljudi ili ograničeno vrijeme upotrebe).</a:t>
            </a:r>
          </a:p>
          <a:p>
            <a:pPr>
              <a:defRPr/>
            </a:pPr>
            <a:endParaRPr lang="hr-HR" altLang="es-ES" dirty="0" smtClean="0">
              <a:latin typeface="Arial" panose="020B0604020202020204" pitchFamily="34" charset="0"/>
              <a:cs typeface="Arial" panose="020B0604020202020204" pitchFamily="34" charset="0"/>
            </a:endParaRPr>
          </a:p>
          <a:p>
            <a:pPr>
              <a:defRPr/>
            </a:pPr>
            <a:r>
              <a:rPr lang="hr-HR" altLang="es-ES" dirty="0" smtClean="0">
                <a:latin typeface="Arial" panose="020B0604020202020204" pitchFamily="34" charset="0"/>
                <a:cs typeface="Arial" panose="020B0604020202020204" pitchFamily="34" charset="0"/>
              </a:rPr>
              <a:t>Budite dosljedni - ljudima se sviđaju stvari s kojima su upoznati.</a:t>
            </a:r>
          </a:p>
          <a:p>
            <a:pPr>
              <a:defRPr/>
            </a:pPr>
            <a:endParaRPr lang="hr-HR" altLang="es-ES" dirty="0" smtClean="0">
              <a:latin typeface="Arial" panose="020B0604020202020204" pitchFamily="34" charset="0"/>
              <a:cs typeface="Arial" panose="020B0604020202020204" pitchFamily="34" charset="0"/>
            </a:endParaRPr>
          </a:p>
          <a:p>
            <a:pPr>
              <a:defRPr/>
            </a:pPr>
            <a:r>
              <a:rPr lang="hr-HR" altLang="es-ES" dirty="0" smtClean="0">
                <a:latin typeface="Arial" panose="020B0604020202020204" pitchFamily="34" charset="0"/>
                <a:cs typeface="Arial" panose="020B0604020202020204" pitchFamily="34" charset="0"/>
              </a:rPr>
              <a:t>Odaberite softver koji bolje odgovara potrebama vašeg tima i držite se njega.</a:t>
            </a:r>
          </a:p>
          <a:p>
            <a:pPr>
              <a:defRPr/>
            </a:pPr>
            <a:endParaRPr lang="en-GB" altLang="es-E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998E055F-BB3F-4333-9854-C85DAD820635}"/>
              </a:ext>
            </a:extLst>
          </p:cNvPr>
          <p:cNvSpPr txBox="1"/>
          <p:nvPr/>
        </p:nvSpPr>
        <p:spPr>
          <a:xfrm>
            <a:off x="2527277" y="342655"/>
            <a:ext cx="7338871" cy="646331"/>
          </a:xfrm>
          <a:prstGeom prst="rect">
            <a:avLst/>
          </a:prstGeom>
          <a:noFill/>
        </p:spPr>
        <p:txBody>
          <a:bodyPr wrap="square" rtlCol="0">
            <a:spAutoFit/>
          </a:bodyPr>
          <a:lstStyle/>
          <a:p>
            <a:r>
              <a:rPr lang="hr-HR" sz="3600" b="1" dirty="0" smtClean="0">
                <a:solidFill>
                  <a:schemeClr val="accent1">
                    <a:lumMod val="75000"/>
                  </a:schemeClr>
                </a:solidFill>
                <a:latin typeface="Arial" panose="020B0604020202020204" pitchFamily="34" charset="0"/>
                <a:cs typeface="Arial" panose="020B0604020202020204" pitchFamily="34" charset="0"/>
              </a:rPr>
              <a:t>Upravljanje virtualnim timovima</a:t>
            </a:r>
            <a:endParaRPr lang="en-GB" sz="3600" b="1" dirty="0">
              <a:solidFill>
                <a:schemeClr val="accent1">
                  <a:lumMod val="75000"/>
                </a:schemeClr>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xmlns="" id="{D5281CBF-B0C4-40DC-B78D-F0BC37BD2C8D}"/>
              </a:ext>
            </a:extLst>
          </p:cNvPr>
          <p:cNvPicPr>
            <a:picLocks noChangeAspect="1"/>
          </p:cNvPicPr>
          <p:nvPr/>
        </p:nvPicPr>
        <p:blipFill>
          <a:blip r:embed="rId5"/>
          <a:stretch>
            <a:fillRect/>
          </a:stretch>
        </p:blipFill>
        <p:spPr>
          <a:xfrm>
            <a:off x="2219423" y="1554196"/>
            <a:ext cx="3889585" cy="4560203"/>
          </a:xfrm>
          <a:prstGeom prst="rect">
            <a:avLst/>
          </a:prstGeom>
        </p:spPr>
      </p:pic>
    </p:spTree>
    <p:extLst>
      <p:ext uri="{BB962C8B-B14F-4D97-AF65-F5344CB8AC3E}">
        <p14:creationId xmlns:p14="http://schemas.microsoft.com/office/powerpoint/2010/main" val="114582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tangolo 1">
            <a:extLst>
              <a:ext uri="{FF2B5EF4-FFF2-40B4-BE49-F238E27FC236}">
                <a16:creationId xmlns:a16="http://schemas.microsoft.com/office/drawing/2014/main" xmlns="" id="{50937956-F9E8-4796-8E1E-2932BB6CF382}"/>
              </a:ext>
            </a:extLst>
          </p:cNvPr>
          <p:cNvSpPr/>
          <p:nvPr/>
        </p:nvSpPr>
        <p:spPr>
          <a:xfrm>
            <a:off x="2527277" y="1283270"/>
            <a:ext cx="5917864" cy="5355312"/>
          </a:xfrm>
          <a:prstGeom prst="rect">
            <a:avLst/>
          </a:prstGeom>
        </p:spPr>
        <p:txBody>
          <a:bodyPr wrap="square">
            <a:spAutoFit/>
          </a:bodyPr>
          <a:lstStyle/>
          <a:p>
            <a:pPr>
              <a:defRPr/>
            </a:pPr>
            <a:r>
              <a:rPr lang="en-GB" altLang="es-ES" b="1" dirty="0" smtClean="0">
                <a:solidFill>
                  <a:schemeClr val="accent6">
                    <a:lumMod val="75000"/>
                  </a:schemeClr>
                </a:solidFill>
                <a:latin typeface="Arial" panose="020B0604020202020204" pitchFamily="34" charset="0"/>
                <a:cs typeface="Arial" panose="020B0604020202020204" pitchFamily="34" charset="0"/>
              </a:rPr>
              <a:t>7</a:t>
            </a:r>
            <a:r>
              <a:rPr lang="hr-HR" altLang="es-ES" b="1" dirty="0" smtClean="0">
                <a:solidFill>
                  <a:schemeClr val="accent6">
                    <a:lumMod val="75000"/>
                  </a:schemeClr>
                </a:solidFill>
                <a:latin typeface="Arial" panose="020B0604020202020204" pitchFamily="34" charset="0"/>
                <a:cs typeface="Arial" panose="020B0604020202020204" pitchFamily="34" charset="0"/>
              </a:rPr>
              <a:t>. Tehnologija za virtualne timove</a:t>
            </a:r>
          </a:p>
          <a:p>
            <a:pPr>
              <a:defRPr/>
            </a:pPr>
            <a:endParaRPr lang="hr-HR" altLang="es-ES" dirty="0" smtClean="0">
              <a:solidFill>
                <a:schemeClr val="accent6">
                  <a:lumMod val="75000"/>
                </a:schemeClr>
              </a:solidFill>
              <a:latin typeface="Arial" panose="020B0604020202020204" pitchFamily="34" charset="0"/>
              <a:cs typeface="Arial" panose="020B0604020202020204" pitchFamily="34" charset="0"/>
            </a:endParaRPr>
          </a:p>
          <a:p>
            <a:pPr>
              <a:defRPr/>
            </a:pPr>
            <a:r>
              <a:rPr lang="hr-HR" altLang="es-ES" dirty="0" smtClean="0">
                <a:latin typeface="Arial" panose="020B0604020202020204" pitchFamily="34" charset="0"/>
                <a:cs typeface="Arial" panose="020B0604020202020204" pitchFamily="34" charset="0"/>
              </a:rPr>
              <a:t>Osim onih povezanih s virtualnim sastancima, postoje i drugi alati kojima se može povećati produktivnost virtualnih timova.</a:t>
            </a:r>
          </a:p>
          <a:p>
            <a:pPr>
              <a:defRPr/>
            </a:pPr>
            <a:endParaRPr lang="hr-HR" altLang="es-ES" dirty="0" smtClean="0">
              <a:latin typeface="Arial" panose="020B0604020202020204" pitchFamily="34" charset="0"/>
              <a:cs typeface="Arial" panose="020B0604020202020204" pitchFamily="34" charset="0"/>
            </a:endParaRPr>
          </a:p>
          <a:p>
            <a:pPr>
              <a:defRPr/>
            </a:pPr>
            <a:r>
              <a:rPr lang="hr-HR" altLang="es-ES" dirty="0" smtClean="0">
                <a:latin typeface="Arial" panose="020B0604020202020204" pitchFamily="34" charset="0"/>
                <a:cs typeface="Arial" panose="020B0604020202020204" pitchFamily="34" charset="0"/>
              </a:rPr>
              <a:t>To mogu biti:</a:t>
            </a:r>
          </a:p>
          <a:p>
            <a:pPr>
              <a:defRPr/>
            </a:pPr>
            <a:endParaRPr lang="hr-HR" altLang="es-ES" dirty="0" smtClean="0">
              <a:latin typeface="Arial" panose="020B0604020202020204" pitchFamily="34" charset="0"/>
              <a:cs typeface="Arial" panose="020B0604020202020204" pitchFamily="34" charset="0"/>
            </a:endParaRPr>
          </a:p>
          <a:p>
            <a:pPr>
              <a:defRPr/>
            </a:pPr>
            <a:r>
              <a:rPr lang="hr-HR" altLang="es-ES" dirty="0" smtClean="0">
                <a:latin typeface="Arial" panose="020B0604020202020204" pitchFamily="34" charset="0"/>
                <a:cs typeface="Arial" panose="020B0604020202020204" pitchFamily="34" charset="0"/>
              </a:rPr>
              <a:t>-   </a:t>
            </a:r>
            <a:r>
              <a:rPr lang="hr-HR" altLang="es-ES" dirty="0" smtClean="0">
                <a:latin typeface="Arial" panose="020B0604020202020204" pitchFamily="34" charset="0"/>
                <a:cs typeface="Arial" panose="020B0604020202020204" pitchFamily="34" charset="0"/>
              </a:rPr>
              <a:t>program </a:t>
            </a:r>
            <a:r>
              <a:rPr lang="hr-HR" altLang="es-ES" dirty="0" smtClean="0">
                <a:latin typeface="Arial" panose="020B0604020202020204" pitchFamily="34" charset="0"/>
                <a:cs typeface="Arial" panose="020B0604020202020204" pitchFamily="34" charset="0"/>
              </a:rPr>
              <a:t>za suradnju</a:t>
            </a:r>
          </a:p>
          <a:p>
            <a:pPr marL="285750" indent="-285750">
              <a:buFontTx/>
              <a:buChar char="-"/>
              <a:defRPr/>
            </a:pPr>
            <a:r>
              <a:rPr lang="hr-HR" altLang="es-ES" dirty="0" smtClean="0">
                <a:latin typeface="Arial" panose="020B0604020202020204" pitchFamily="34" charset="0"/>
                <a:cs typeface="Arial" panose="020B0604020202020204" pitchFamily="34" charset="0"/>
              </a:rPr>
              <a:t>program </a:t>
            </a:r>
            <a:r>
              <a:rPr lang="hr-HR" altLang="es-ES" dirty="0" smtClean="0">
                <a:latin typeface="Arial" panose="020B0604020202020204" pitchFamily="34" charset="0"/>
                <a:cs typeface="Arial" panose="020B0604020202020204" pitchFamily="34" charset="0"/>
              </a:rPr>
              <a:t>za praćenje ciljeva i izvještavanje o </a:t>
            </a:r>
            <a:r>
              <a:rPr lang="hr-HR" altLang="es-ES" dirty="0" smtClean="0">
                <a:latin typeface="Arial" panose="020B0604020202020204" pitchFamily="34" charset="0"/>
                <a:cs typeface="Arial" panose="020B0604020202020204" pitchFamily="34" charset="0"/>
              </a:rPr>
              <a:t>statusu</a:t>
            </a:r>
            <a:endParaRPr lang="hr-HR" altLang="es-ES" dirty="0" smtClean="0">
              <a:latin typeface="Arial" panose="020B0604020202020204" pitchFamily="34" charset="0"/>
              <a:cs typeface="Arial" panose="020B0604020202020204" pitchFamily="34" charset="0"/>
            </a:endParaRPr>
          </a:p>
          <a:p>
            <a:pPr marL="285750" indent="-285750">
              <a:buFontTx/>
              <a:buChar char="-"/>
              <a:defRPr/>
            </a:pPr>
            <a:r>
              <a:rPr lang="hr-HR" altLang="es-ES" dirty="0" smtClean="0">
                <a:latin typeface="Arial" panose="020B0604020202020204" pitchFamily="34" charset="0"/>
                <a:cs typeface="Arial" panose="020B0604020202020204" pitchFamily="34" charset="0"/>
              </a:rPr>
              <a:t>program za upravljanje projektima</a:t>
            </a:r>
          </a:p>
          <a:p>
            <a:pPr marL="285750" indent="-285750">
              <a:buFontTx/>
              <a:buChar char="-"/>
              <a:defRPr/>
            </a:pPr>
            <a:r>
              <a:rPr lang="hr-HR" altLang="es-ES" dirty="0" smtClean="0">
                <a:latin typeface="Arial" panose="020B0604020202020204" pitchFamily="34" charset="0"/>
                <a:cs typeface="Arial" panose="020B0604020202020204" pitchFamily="34" charset="0"/>
              </a:rPr>
              <a:t>upravljanje dokumentima</a:t>
            </a:r>
          </a:p>
          <a:p>
            <a:pPr marL="285750" indent="-285750">
              <a:buFontTx/>
              <a:buChar char="-"/>
              <a:defRPr/>
            </a:pPr>
            <a:r>
              <a:rPr lang="hr-HR" altLang="es-ES" dirty="0" smtClean="0">
                <a:latin typeface="Arial" panose="020B0604020202020204" pitchFamily="34" charset="0"/>
                <a:cs typeface="Arial" panose="020B0604020202020204" pitchFamily="34" charset="0"/>
              </a:rPr>
              <a:t>komunikacija</a:t>
            </a:r>
          </a:p>
          <a:p>
            <a:pPr>
              <a:defRPr/>
            </a:pPr>
            <a:endParaRPr lang="hr-HR" altLang="es-ES" dirty="0" smtClean="0">
              <a:latin typeface="Arial" panose="020B0604020202020204" pitchFamily="34" charset="0"/>
              <a:cs typeface="Arial" panose="020B0604020202020204" pitchFamily="34" charset="0"/>
            </a:endParaRPr>
          </a:p>
          <a:p>
            <a:pPr>
              <a:defRPr/>
            </a:pPr>
            <a:r>
              <a:rPr lang="hr-HR" altLang="es-ES" dirty="0" smtClean="0">
                <a:latin typeface="Arial" panose="020B0604020202020204" pitchFamily="34" charset="0"/>
                <a:cs typeface="Arial" panose="020B0604020202020204" pitchFamily="34" charset="0"/>
              </a:rPr>
              <a:t>Međutim, i ovdje je manje više, a dosljednost je ključna. Pokušajte što više držati sve na jednom mjestu.</a:t>
            </a:r>
          </a:p>
          <a:p>
            <a:pPr>
              <a:defRPr/>
            </a:pPr>
            <a:endParaRPr lang="en-GB" altLang="es-ES" dirty="0">
              <a:latin typeface="Arial Rounded MT Bold" panose="020F0704030504030204" pitchFamily="34" charset="0"/>
            </a:endParaRPr>
          </a:p>
          <a:p>
            <a:pPr>
              <a:defRPr/>
            </a:pPr>
            <a:endParaRPr lang="en-GB" altLang="es-ES" dirty="0">
              <a:latin typeface="Arial Rounded MT Bold" panose="020F0704030504030204" pitchFamily="34" charset="0"/>
            </a:endParaRPr>
          </a:p>
          <a:p>
            <a:pPr>
              <a:defRPr/>
            </a:pPr>
            <a:endParaRPr lang="en-GB" altLang="es-ES" dirty="0">
              <a:latin typeface="Arial Rounded MT Bold" panose="020F0704030504030204" pitchFamily="34" charset="0"/>
            </a:endParaRPr>
          </a:p>
        </p:txBody>
      </p:sp>
      <p:sp>
        <p:nvSpPr>
          <p:cNvPr id="6" name="TextBox 5">
            <a:extLst>
              <a:ext uri="{FF2B5EF4-FFF2-40B4-BE49-F238E27FC236}">
                <a16:creationId xmlns:a16="http://schemas.microsoft.com/office/drawing/2014/main" xmlns="" id="{998E055F-BB3F-4333-9854-C85DAD820635}"/>
              </a:ext>
            </a:extLst>
          </p:cNvPr>
          <p:cNvSpPr txBox="1"/>
          <p:nvPr/>
        </p:nvSpPr>
        <p:spPr>
          <a:xfrm>
            <a:off x="2527277" y="342655"/>
            <a:ext cx="7338871" cy="646331"/>
          </a:xfrm>
          <a:prstGeom prst="rect">
            <a:avLst/>
          </a:prstGeom>
          <a:noFill/>
        </p:spPr>
        <p:txBody>
          <a:bodyPr wrap="square" rtlCol="0">
            <a:spAutoFit/>
          </a:bodyPr>
          <a:lstStyle/>
          <a:p>
            <a:r>
              <a:rPr lang="hr-HR" sz="3600" b="1" dirty="0" smtClean="0">
                <a:solidFill>
                  <a:schemeClr val="accent1">
                    <a:lumMod val="75000"/>
                  </a:schemeClr>
                </a:solidFill>
                <a:latin typeface="Arial" panose="020B0604020202020204" pitchFamily="34" charset="0"/>
                <a:cs typeface="Arial" panose="020B0604020202020204" pitchFamily="34" charset="0"/>
              </a:rPr>
              <a:t>Upravljanje virtualnim timovima</a:t>
            </a:r>
            <a:endParaRPr lang="en-GB" sz="3600" b="1" dirty="0">
              <a:solidFill>
                <a:schemeClr val="accent1">
                  <a:lumMod val="75000"/>
                </a:schemeClr>
              </a:solidFill>
              <a:latin typeface="Arial" panose="020B0604020202020204" pitchFamily="34" charset="0"/>
              <a:cs typeface="Arial" panose="020B0604020202020204" pitchFamily="34" charset="0"/>
            </a:endParaRPr>
          </a:p>
        </p:txBody>
      </p:sp>
      <p:pic>
        <p:nvPicPr>
          <p:cNvPr id="10" name="Picture 9" descr="A picture containing clock, computer, computer&#10;&#10;Description automatically generated">
            <a:extLst>
              <a:ext uri="{FF2B5EF4-FFF2-40B4-BE49-F238E27FC236}">
                <a16:creationId xmlns:a16="http://schemas.microsoft.com/office/drawing/2014/main" xmlns="" id="{38DA315A-0DCB-48DD-934D-DC78F2A5F6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5141" y="2624257"/>
            <a:ext cx="3526987" cy="2916757"/>
          </a:xfrm>
          <a:prstGeom prst="rect">
            <a:avLst/>
          </a:prstGeom>
        </p:spPr>
      </p:pic>
    </p:spTree>
    <p:extLst>
      <p:ext uri="{BB962C8B-B14F-4D97-AF65-F5344CB8AC3E}">
        <p14:creationId xmlns:p14="http://schemas.microsoft.com/office/powerpoint/2010/main" val="266384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572921" y="2307141"/>
            <a:ext cx="6703195" cy="3970318"/>
          </a:xfrm>
          <a:prstGeom prst="rect">
            <a:avLst/>
          </a:prstGeom>
          <a:noFill/>
        </p:spPr>
        <p:txBody>
          <a:bodyPr wrap="square" rtlCol="0">
            <a:spAutoFit/>
          </a:bodyPr>
          <a:lstStyle/>
          <a:p>
            <a:r>
              <a:rPr lang="hr-HR" dirty="0" smtClean="0">
                <a:latin typeface="Arial" panose="020B0604020202020204" pitchFamily="34" charset="0"/>
                <a:cs typeface="Arial" panose="020B0604020202020204" pitchFamily="34" charset="0"/>
              </a:rPr>
              <a:t>Svi smo različiti, a u virtualnom timu još je vjerojatnije suočavanje s neočekivanim situacijama, sukobima ili </a:t>
            </a:r>
            <a:r>
              <a:rPr lang="hr-HR" dirty="0" smtClean="0">
                <a:latin typeface="Arial" panose="020B0604020202020204" pitchFamily="34" charset="0"/>
                <a:cs typeface="Arial" panose="020B0604020202020204" pitchFamily="34" charset="0"/>
              </a:rPr>
              <a:t>preprekama </a:t>
            </a:r>
            <a:r>
              <a:rPr lang="hr-HR" dirty="0" smtClean="0">
                <a:latin typeface="Arial" panose="020B0604020202020204" pitchFamily="34" charset="0"/>
                <a:cs typeface="Arial" panose="020B0604020202020204" pitchFamily="34" charset="0"/>
              </a:rPr>
              <a:t>koje proizlaze iz </a:t>
            </a:r>
            <a:r>
              <a:rPr lang="hr-HR" dirty="0" smtClean="0">
                <a:latin typeface="Arial" panose="020B0604020202020204" pitchFamily="34" charset="0"/>
                <a:cs typeface="Arial" panose="020B0604020202020204" pitchFamily="34" charset="0"/>
              </a:rPr>
              <a:t>različitih kultura </a:t>
            </a:r>
            <a:r>
              <a:rPr lang="hr-HR" dirty="0" smtClean="0">
                <a:latin typeface="Arial" panose="020B0604020202020204" pitchFamily="34" charset="0"/>
                <a:cs typeface="Arial" panose="020B0604020202020204" pitchFamily="34" charset="0"/>
              </a:rPr>
              <a:t>članova.</a:t>
            </a:r>
          </a:p>
          <a:p>
            <a:endParaRPr lang="hr-HR" dirty="0" smtClean="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Međukulturna komunikacija vrlo je široko područje, koje uz temeljito poznavanje zahtijeva posebnu osjetljivost i razumijevanje od strane vođe, zajedno s razumijevanjem i tolerancijom svih članova tima.</a:t>
            </a:r>
          </a:p>
          <a:p>
            <a:endParaRPr lang="hr-HR" dirty="0" smtClean="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Dobro polazište za razumijevanje kako bi to moglo utjecati na aktivnost virtualnog tima </a:t>
            </a:r>
            <a:r>
              <a:rPr lang="hr-HR" dirty="0" smtClean="0">
                <a:latin typeface="Arial" panose="020B0604020202020204" pitchFamily="34" charset="0"/>
                <a:cs typeface="Arial" panose="020B0604020202020204" pitchFamily="34" charset="0"/>
              </a:rPr>
              <a:t>su </a:t>
            </a:r>
            <a:r>
              <a:rPr lang="hr-HR" dirty="0" smtClean="0">
                <a:latin typeface="Arial" panose="020B0604020202020204" pitchFamily="34" charset="0"/>
                <a:cs typeface="Arial" panose="020B0604020202020204" pitchFamily="34" charset="0"/>
              </a:rPr>
              <a:t>dimenzije kulture, koje je </a:t>
            </a:r>
            <a:r>
              <a:rPr lang="hr-HR" dirty="0" smtClean="0">
                <a:latin typeface="Arial" panose="020B0604020202020204" pitchFamily="34" charset="0"/>
                <a:cs typeface="Arial" panose="020B0604020202020204" pitchFamily="34" charset="0"/>
              </a:rPr>
              <a:t>definirao Geert Hofstede.</a:t>
            </a:r>
          </a:p>
          <a:p>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340590" y="317906"/>
            <a:ext cx="7198987" cy="1200329"/>
          </a:xfrm>
          <a:prstGeom prst="rect">
            <a:avLst/>
          </a:prstGeom>
          <a:noFill/>
        </p:spPr>
        <p:txBody>
          <a:bodyPr wrap="square" rtlCol="0">
            <a:spAutoFit/>
          </a:bodyPr>
          <a:lstStyle/>
          <a:p>
            <a:r>
              <a:rPr lang="hr-HR" sz="3600" b="1" dirty="0" smtClean="0">
                <a:solidFill>
                  <a:schemeClr val="accent1">
                    <a:lumMod val="75000"/>
                  </a:schemeClr>
                </a:solidFill>
                <a:latin typeface="Arial" panose="020B0604020202020204" pitchFamily="34" charset="0"/>
                <a:cs typeface="Arial" panose="020B0604020202020204" pitchFamily="34" charset="0"/>
              </a:rPr>
              <a:t>Pitanja međukulturne komunikacije</a:t>
            </a:r>
            <a:endParaRPr lang="en-GB" sz="3600" b="1" dirty="0">
              <a:solidFill>
                <a:schemeClr val="accent1">
                  <a:lumMod val="75000"/>
                </a:schemeClr>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xmlns="" id="{BE9080A9-D047-4C87-8B95-25E9E04742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61180" y="2294259"/>
            <a:ext cx="2510948" cy="2909337"/>
          </a:xfrm>
          <a:prstGeom prst="rect">
            <a:avLst/>
          </a:prstGeom>
        </p:spPr>
      </p:pic>
      <p:sp>
        <p:nvSpPr>
          <p:cNvPr id="19" name="TextBox 18">
            <a:extLst>
              <a:ext uri="{FF2B5EF4-FFF2-40B4-BE49-F238E27FC236}">
                <a16:creationId xmlns:a16="http://schemas.microsoft.com/office/drawing/2014/main" xmlns="" id="{E5ABEB88-8DC6-4F24-8DE2-446AFF930751}"/>
              </a:ext>
            </a:extLst>
          </p:cNvPr>
          <p:cNvSpPr txBox="1"/>
          <p:nvPr/>
        </p:nvSpPr>
        <p:spPr>
          <a:xfrm>
            <a:off x="2588485" y="1728022"/>
            <a:ext cx="6108568" cy="369332"/>
          </a:xfrm>
          <a:prstGeom prst="rect">
            <a:avLst/>
          </a:prstGeom>
          <a:noFill/>
        </p:spPr>
        <p:txBody>
          <a:bodyPr wrap="square">
            <a:spAutoFit/>
          </a:bodyPr>
          <a:lstStyle/>
          <a:p>
            <a:pPr>
              <a:defRPr/>
            </a:pPr>
            <a:r>
              <a:rPr lang="en-GB" altLang="es-ES" b="1" dirty="0">
                <a:solidFill>
                  <a:schemeClr val="accent6">
                    <a:lumMod val="75000"/>
                  </a:schemeClr>
                </a:solidFill>
                <a:latin typeface="Arial" panose="020B0604020202020204" pitchFamily="34" charset="0"/>
                <a:cs typeface="Arial" panose="020B0604020202020204" pitchFamily="34" charset="0"/>
              </a:rPr>
              <a:t>1. </a:t>
            </a:r>
            <a:r>
              <a:rPr lang="hr-HR" altLang="es-ES" b="1" dirty="0" smtClean="0">
                <a:solidFill>
                  <a:schemeClr val="accent6">
                    <a:lumMod val="75000"/>
                  </a:schemeClr>
                </a:solidFill>
                <a:latin typeface="Arial" panose="020B0604020202020204" pitchFamily="34" charset="0"/>
                <a:cs typeface="Arial" panose="020B0604020202020204" pitchFamily="34" charset="0"/>
              </a:rPr>
              <a:t>Okvir</a:t>
            </a:r>
            <a:endParaRPr lang="en-GB" altLang="es-ES"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159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631874" y="2050652"/>
            <a:ext cx="9340254" cy="4524315"/>
          </a:xfrm>
          <a:prstGeom prst="rect">
            <a:avLst/>
          </a:prstGeom>
          <a:noFill/>
        </p:spPr>
        <p:txBody>
          <a:bodyPr wrap="square" rtlCol="0">
            <a:spAutoFit/>
          </a:bodyPr>
          <a:lstStyle/>
          <a:p>
            <a:r>
              <a:rPr lang="hr-HR" dirty="0" smtClean="0">
                <a:latin typeface="Arial" panose="020B0604020202020204" pitchFamily="34" charset="0"/>
                <a:cs typeface="Arial" panose="020B0604020202020204" pitchFamily="34" charset="0"/>
              </a:rPr>
              <a:t>Prema ovoj teoriji, postoji šest dimenzija koje definiraju kulturu. One se </a:t>
            </a:r>
            <a:r>
              <a:rPr lang="hr-HR" dirty="0" smtClean="0">
                <a:latin typeface="Arial" panose="020B0604020202020204" pitchFamily="34" charset="0"/>
                <a:cs typeface="Arial" panose="020B0604020202020204" pitchFamily="34" charset="0"/>
              </a:rPr>
              <a:t>mogu odraziti </a:t>
            </a:r>
            <a:r>
              <a:rPr lang="hr-HR" dirty="0" smtClean="0">
                <a:latin typeface="Arial" panose="020B0604020202020204" pitchFamily="34" charset="0"/>
                <a:cs typeface="Arial" panose="020B0604020202020204" pitchFamily="34" charset="0"/>
              </a:rPr>
              <a:t>na način na koji ljudi rade i komuniciraju. Te dimenzije su:</a:t>
            </a:r>
          </a:p>
          <a:p>
            <a:endParaRPr lang="hr-HR" dirty="0" smtClean="0">
              <a:latin typeface="Arial" panose="020B0604020202020204" pitchFamily="34" charset="0"/>
              <a:cs typeface="Arial" panose="020B0604020202020204" pitchFamily="34" charset="0"/>
            </a:endParaRPr>
          </a:p>
          <a:p>
            <a:pPr algn="ctr"/>
            <a:r>
              <a:rPr lang="hr-HR" b="1" dirty="0" smtClean="0">
                <a:latin typeface="Arial" panose="020B0604020202020204" pitchFamily="34" charset="0"/>
                <a:cs typeface="Arial" panose="020B0604020202020204" pitchFamily="34" charset="0"/>
              </a:rPr>
              <a:t>Indeks udaljenosti moći</a:t>
            </a:r>
          </a:p>
          <a:p>
            <a:pPr algn="ctr"/>
            <a:endParaRPr lang="hr-HR" b="1" dirty="0" smtClean="0">
              <a:latin typeface="Arial" panose="020B0604020202020204" pitchFamily="34" charset="0"/>
              <a:cs typeface="Arial" panose="020B0604020202020204" pitchFamily="34" charset="0"/>
            </a:endParaRPr>
          </a:p>
          <a:p>
            <a:pPr algn="ctr"/>
            <a:r>
              <a:rPr lang="hr-HR" b="1" dirty="0" smtClean="0">
                <a:latin typeface="Arial" panose="020B0604020202020204" pitchFamily="34" charset="0"/>
                <a:cs typeface="Arial" panose="020B0604020202020204" pitchFamily="34" charset="0"/>
              </a:rPr>
              <a:t>Kolektivizam vs. individualizam</a:t>
            </a:r>
          </a:p>
          <a:p>
            <a:pPr algn="ctr"/>
            <a:endParaRPr lang="hr-HR" b="1" dirty="0" smtClean="0">
              <a:latin typeface="Arial" panose="020B0604020202020204" pitchFamily="34" charset="0"/>
              <a:cs typeface="Arial" panose="020B0604020202020204" pitchFamily="34" charset="0"/>
            </a:endParaRPr>
          </a:p>
          <a:p>
            <a:pPr algn="ctr"/>
            <a:r>
              <a:rPr lang="hr-HR" b="1" dirty="0" smtClean="0">
                <a:latin typeface="Arial" panose="020B0604020202020204" pitchFamily="34" charset="0"/>
                <a:cs typeface="Arial" panose="020B0604020202020204" pitchFamily="34" charset="0"/>
              </a:rPr>
              <a:t>Indeks izbjegavanja nesigurnosti</a:t>
            </a:r>
          </a:p>
          <a:p>
            <a:pPr algn="ctr"/>
            <a:endParaRPr lang="hr-HR" b="1" dirty="0" smtClean="0">
              <a:latin typeface="Arial" panose="020B0604020202020204" pitchFamily="34" charset="0"/>
              <a:cs typeface="Arial" panose="020B0604020202020204" pitchFamily="34" charset="0"/>
            </a:endParaRPr>
          </a:p>
          <a:p>
            <a:pPr algn="ctr"/>
            <a:r>
              <a:rPr lang="hr-HR" b="1" dirty="0" smtClean="0">
                <a:latin typeface="Arial" panose="020B0604020202020204" pitchFamily="34" charset="0"/>
                <a:cs typeface="Arial" panose="020B0604020202020204" pitchFamily="34" charset="0"/>
              </a:rPr>
              <a:t>Ženski princip vs. muški princip</a:t>
            </a:r>
          </a:p>
          <a:p>
            <a:pPr algn="ctr"/>
            <a:endParaRPr lang="hr-HR" b="1" dirty="0" smtClean="0">
              <a:latin typeface="Arial" panose="020B0604020202020204" pitchFamily="34" charset="0"/>
              <a:cs typeface="Arial" panose="020B0604020202020204" pitchFamily="34" charset="0"/>
            </a:endParaRPr>
          </a:p>
          <a:p>
            <a:pPr algn="ctr"/>
            <a:r>
              <a:rPr lang="hr-HR" b="1" dirty="0" smtClean="0">
                <a:latin typeface="Arial" panose="020B0604020202020204" pitchFamily="34" charset="0"/>
                <a:cs typeface="Arial" panose="020B0604020202020204" pitchFamily="34" charset="0"/>
              </a:rPr>
              <a:t>Kratkoročna vs. dugoročna orijentacija</a:t>
            </a:r>
          </a:p>
          <a:p>
            <a:pPr algn="ctr"/>
            <a:endParaRPr lang="hr-HR" b="1" dirty="0" smtClean="0">
              <a:latin typeface="Arial" panose="020B0604020202020204" pitchFamily="34" charset="0"/>
              <a:cs typeface="Arial" panose="020B0604020202020204" pitchFamily="34" charset="0"/>
            </a:endParaRPr>
          </a:p>
          <a:p>
            <a:pPr algn="ctr"/>
            <a:r>
              <a:rPr lang="hr-HR" b="1" dirty="0" smtClean="0">
                <a:latin typeface="Arial" panose="020B0604020202020204" pitchFamily="34" charset="0"/>
                <a:cs typeface="Arial" panose="020B0604020202020204" pitchFamily="34" charset="0"/>
              </a:rPr>
              <a:t>Suzdržanost vs. udovoljavanje</a:t>
            </a:r>
          </a:p>
          <a:p>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631874" y="372879"/>
            <a:ext cx="7338871" cy="1200329"/>
          </a:xfrm>
          <a:prstGeom prst="rect">
            <a:avLst/>
          </a:prstGeom>
          <a:noFill/>
        </p:spPr>
        <p:txBody>
          <a:bodyPr wrap="square" rtlCol="0">
            <a:spAutoFit/>
          </a:bodyPr>
          <a:lstStyle/>
          <a:p>
            <a:r>
              <a:rPr lang="hr-HR" sz="3600" b="1" dirty="0">
                <a:solidFill>
                  <a:schemeClr val="accent1">
                    <a:lumMod val="75000"/>
                  </a:schemeClr>
                </a:solidFill>
                <a:latin typeface="Arial" panose="020B0604020202020204" pitchFamily="34" charset="0"/>
                <a:cs typeface="Arial" panose="020B0604020202020204" pitchFamily="34" charset="0"/>
              </a:rPr>
              <a:t>Pitanja međukulturne komunikacije</a:t>
            </a:r>
            <a:endParaRPr lang="en-GB" sz="3600" b="1" dirty="0">
              <a:solidFill>
                <a:schemeClr val="accent1">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B11B4C46-BFB7-4A00-9FE8-3ADC4A326968}"/>
              </a:ext>
            </a:extLst>
          </p:cNvPr>
          <p:cNvSpPr txBox="1"/>
          <p:nvPr/>
        </p:nvSpPr>
        <p:spPr>
          <a:xfrm>
            <a:off x="2631874" y="1573208"/>
            <a:ext cx="610856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s-ES" sz="1800" b="1" i="0" u="none" strike="noStrike" kern="1200" cap="none" spc="0" normalizeH="0" baseline="0" noProof="0" dirty="0">
                <a:ln>
                  <a:noFill/>
                </a:ln>
                <a:solidFill>
                  <a:srgbClr val="70AD47">
                    <a:lumMod val="75000"/>
                  </a:srgbClr>
                </a:solidFill>
                <a:effectLst/>
                <a:uLnTx/>
                <a:uFillTx/>
                <a:latin typeface="Arial" panose="020B0604020202020204" pitchFamily="34" charset="0"/>
                <a:cs typeface="Arial" panose="020B0604020202020204" pitchFamily="34" charset="0"/>
              </a:rPr>
              <a:t>2. </a:t>
            </a:r>
            <a:r>
              <a:rPr kumimoji="0" lang="hr-HR" altLang="es-ES" sz="1800" b="1" i="0" u="none" strike="noStrike" kern="1200" cap="none" spc="0" normalizeH="0" baseline="0" noProof="0" dirty="0" smtClean="0">
                <a:ln>
                  <a:noFill/>
                </a:ln>
                <a:solidFill>
                  <a:srgbClr val="70AD47">
                    <a:lumMod val="75000"/>
                  </a:srgbClr>
                </a:solidFill>
                <a:effectLst/>
                <a:uLnTx/>
                <a:uFillTx/>
                <a:latin typeface="Arial" panose="020B0604020202020204" pitchFamily="34" charset="0"/>
                <a:cs typeface="Arial" panose="020B0604020202020204" pitchFamily="34" charset="0"/>
              </a:rPr>
              <a:t>Dimenzije kulture</a:t>
            </a:r>
            <a:endParaRPr kumimoji="0" lang="en-GB" altLang="es-ES" sz="1800" b="1" i="0" u="none" strike="noStrike" kern="1200" cap="none" spc="0" normalizeH="0" baseline="0" noProof="0" dirty="0">
              <a:ln>
                <a:noFill/>
              </a:ln>
              <a:solidFill>
                <a:srgbClr val="70AD47">
                  <a:lumMod val="75000"/>
                </a:srgb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368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631874" y="1956230"/>
            <a:ext cx="9340254" cy="1477328"/>
          </a:xfrm>
          <a:prstGeom prst="rect">
            <a:avLst/>
          </a:prstGeom>
          <a:noFill/>
        </p:spPr>
        <p:txBody>
          <a:bodyPr wrap="square" rtlCol="0">
            <a:spAutoFit/>
          </a:bodyPr>
          <a:lstStyle/>
          <a:p>
            <a:r>
              <a:rPr lang="hr-HR" dirty="0" smtClean="0">
                <a:latin typeface="Arial" panose="020B0604020202020204" pitchFamily="34" charset="0"/>
                <a:cs typeface="Arial" panose="020B0604020202020204" pitchFamily="34" charset="0"/>
              </a:rPr>
              <a:t>Zanimljiv alat koji, koji je dizajnirao Hofstede Insights, omogućuje usporedbu šest dimenzija kulture u raznim zemljama i može se pronaći </a:t>
            </a:r>
            <a:r>
              <a:rPr lang="hr-HR" dirty="0" err="1" smtClean="0">
                <a:latin typeface="Arial" panose="020B0604020202020204" pitchFamily="34" charset="0"/>
                <a:cs typeface="Arial" panose="020B0604020202020204" pitchFamily="34" charset="0"/>
                <a:hlinkClick r:id="rId5"/>
              </a:rPr>
              <a:t>here</a:t>
            </a:r>
            <a:r>
              <a:rPr lang="hr-HR" dirty="0" smtClean="0">
                <a:latin typeface="Arial" panose="020B0604020202020204" pitchFamily="34" charset="0"/>
                <a:cs typeface="Arial" panose="020B0604020202020204" pitchFamily="34" charset="0"/>
              </a:rPr>
              <a:t>.</a:t>
            </a:r>
          </a:p>
          <a:p>
            <a:endParaRPr lang="hr-HR" dirty="0" smtClean="0">
              <a:latin typeface="Arial" panose="020B0604020202020204" pitchFamily="34" charset="0"/>
              <a:cs typeface="Arial" panose="020B060402020202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631874" y="250743"/>
            <a:ext cx="7338871" cy="1200329"/>
          </a:xfrm>
          <a:prstGeom prst="rect">
            <a:avLst/>
          </a:prstGeom>
          <a:noFill/>
        </p:spPr>
        <p:txBody>
          <a:bodyPr wrap="square" rtlCol="0">
            <a:spAutoFit/>
          </a:bodyPr>
          <a:lstStyle/>
          <a:p>
            <a:r>
              <a:rPr lang="hr-HR" sz="3600" b="1" dirty="0">
                <a:solidFill>
                  <a:schemeClr val="accent1">
                    <a:lumMod val="75000"/>
                  </a:schemeClr>
                </a:solidFill>
                <a:latin typeface="Arial" panose="020B0604020202020204" pitchFamily="34" charset="0"/>
                <a:cs typeface="Arial" panose="020B0604020202020204" pitchFamily="34" charset="0"/>
              </a:rPr>
              <a:t>Pitanja međukulturne komunikacije</a:t>
            </a:r>
            <a:endParaRPr lang="en-GB" sz="3600" b="1" dirty="0">
              <a:solidFill>
                <a:schemeClr val="accent1">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B11B4C46-BFB7-4A00-9FE8-3ADC4A326968}"/>
              </a:ext>
            </a:extLst>
          </p:cNvPr>
          <p:cNvSpPr txBox="1"/>
          <p:nvPr/>
        </p:nvSpPr>
        <p:spPr>
          <a:xfrm>
            <a:off x="2631874" y="1573208"/>
            <a:ext cx="610856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s-ES" sz="1800" b="1" i="0" u="none" strike="noStrike" kern="1200" cap="none" spc="0" normalizeH="0" baseline="0" noProof="0" dirty="0">
                <a:ln>
                  <a:noFill/>
                </a:ln>
                <a:solidFill>
                  <a:srgbClr val="70AD47">
                    <a:lumMod val="75000"/>
                  </a:srgbClr>
                </a:solidFill>
                <a:effectLst/>
                <a:uLnTx/>
                <a:uFillTx/>
                <a:latin typeface="Arial" panose="020B0604020202020204" pitchFamily="34" charset="0"/>
                <a:cs typeface="Arial" panose="020B0604020202020204" pitchFamily="34" charset="0"/>
              </a:rPr>
              <a:t>2. </a:t>
            </a:r>
            <a:r>
              <a:rPr kumimoji="0" lang="hr-HR" altLang="es-ES" sz="1800" b="1" i="0" u="none" strike="noStrike" kern="1200" cap="none" spc="0" normalizeH="0" baseline="0" noProof="0" dirty="0" smtClean="0">
                <a:ln>
                  <a:noFill/>
                </a:ln>
                <a:solidFill>
                  <a:srgbClr val="70AD47">
                    <a:lumMod val="75000"/>
                  </a:srgbClr>
                </a:solidFill>
                <a:effectLst/>
                <a:uLnTx/>
                <a:uFillTx/>
                <a:latin typeface="Arial" panose="020B0604020202020204" pitchFamily="34" charset="0"/>
                <a:cs typeface="Arial" panose="020B0604020202020204" pitchFamily="34" charset="0"/>
              </a:rPr>
              <a:t>Dimenzije kulture</a:t>
            </a:r>
            <a:endParaRPr kumimoji="0" lang="en-GB" altLang="es-ES" sz="1800" b="1" i="0" u="none" strike="noStrike" kern="1200" cap="none" spc="0" normalizeH="0" baseline="0" noProof="0" dirty="0">
              <a:ln>
                <a:noFill/>
              </a:ln>
              <a:solidFill>
                <a:srgbClr val="70AD47">
                  <a:lumMod val="75000"/>
                </a:srgbClr>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D4558831-7920-4C85-86C6-DC38F080B617}"/>
              </a:ext>
            </a:extLst>
          </p:cNvPr>
          <p:cNvPicPr>
            <a:picLocks noChangeAspect="1"/>
          </p:cNvPicPr>
          <p:nvPr/>
        </p:nvPicPr>
        <p:blipFill>
          <a:blip r:embed="rId6"/>
          <a:stretch>
            <a:fillRect/>
          </a:stretch>
        </p:blipFill>
        <p:spPr>
          <a:xfrm>
            <a:off x="3836318" y="2664840"/>
            <a:ext cx="5854421" cy="3419974"/>
          </a:xfrm>
          <a:prstGeom prst="rect">
            <a:avLst/>
          </a:prstGeom>
        </p:spPr>
      </p:pic>
    </p:spTree>
    <p:extLst>
      <p:ext uri="{BB962C8B-B14F-4D97-AF65-F5344CB8AC3E}">
        <p14:creationId xmlns:p14="http://schemas.microsoft.com/office/powerpoint/2010/main" val="319224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193CD764-443A-4093-9286-256B7829FEE3}"/>
              </a:ext>
            </a:extLst>
          </p:cNvPr>
          <p:cNvSpPr/>
          <p:nvPr/>
        </p:nvSpPr>
        <p:spPr>
          <a:xfrm>
            <a:off x="3329354" y="540129"/>
            <a:ext cx="6096000" cy="769441"/>
          </a:xfrm>
          <a:prstGeom prst="rect">
            <a:avLst/>
          </a:prstGeom>
        </p:spPr>
        <p:txBody>
          <a:bodyPr wrap="square">
            <a:spAutoFit/>
          </a:bodyPr>
          <a:lstStyle/>
          <a:p>
            <a:r>
              <a:rPr lang="hr-HR" altLang="it-IT" sz="4400" b="1" dirty="0" smtClean="0">
                <a:latin typeface="Arial" panose="020B0604020202020204" pitchFamily="34" charset="0"/>
                <a:cs typeface="Arial" panose="020B0604020202020204" pitchFamily="34" charset="0"/>
              </a:rPr>
              <a:t>Ciljevi</a:t>
            </a:r>
            <a:r>
              <a:rPr lang="en-GB" altLang="it-IT" sz="4400" dirty="0" smtClean="0">
                <a:latin typeface="Arial Rounded MT Bold" panose="020F0704030504030204" pitchFamily="34" charset="0"/>
              </a:rPr>
              <a:t>  </a:t>
            </a:r>
            <a:endParaRPr lang="en-GB" sz="4400" b="1" dirty="0">
              <a:solidFill>
                <a:schemeClr val="accent1">
                  <a:lumMod val="75000"/>
                </a:schemeClr>
              </a:solidFill>
            </a:endParaRPr>
          </a:p>
        </p:txBody>
      </p:sp>
      <p:sp>
        <p:nvSpPr>
          <p:cNvPr id="2" name="Rettangolo 1">
            <a:extLst>
              <a:ext uri="{FF2B5EF4-FFF2-40B4-BE49-F238E27FC236}">
                <a16:creationId xmlns:a16="http://schemas.microsoft.com/office/drawing/2014/main" xmlns="" id="{8579AF14-3BBD-42D5-95E5-D56A40E10958}"/>
              </a:ext>
            </a:extLst>
          </p:cNvPr>
          <p:cNvSpPr/>
          <p:nvPr/>
        </p:nvSpPr>
        <p:spPr>
          <a:xfrm>
            <a:off x="2659273" y="2008230"/>
            <a:ext cx="5856930" cy="3539430"/>
          </a:xfrm>
          <a:prstGeom prst="rect">
            <a:avLst/>
          </a:prstGeom>
        </p:spPr>
        <p:txBody>
          <a:bodyPr wrap="square">
            <a:spAutoFit/>
          </a:bodyPr>
          <a:lstStyle/>
          <a:p>
            <a:pPr marL="82296" indent="0">
              <a:buFontTx/>
              <a:buNone/>
              <a:defRPr/>
            </a:pPr>
            <a:r>
              <a:rPr lang="hr-HR" sz="2800" dirty="0" smtClean="0">
                <a:latin typeface="Arial" panose="020B0604020202020204" pitchFamily="34" charset="0"/>
                <a:cs typeface="Arial" panose="020B0604020202020204" pitchFamily="34" charset="0"/>
              </a:rPr>
              <a:t>Na kraju ovog modula moći ćete: </a:t>
            </a:r>
          </a:p>
          <a:p>
            <a:pPr marL="82296" indent="0">
              <a:buFontTx/>
              <a:buNone/>
              <a:defRPr/>
            </a:pPr>
            <a:endParaRPr lang="hr-HR" sz="2800" dirty="0" smtClean="0">
              <a:latin typeface="Arial" panose="020B0604020202020204" pitchFamily="34" charset="0"/>
              <a:cs typeface="Arial" panose="020B0604020202020204" pitchFamily="34" charset="0"/>
            </a:endParaRPr>
          </a:p>
          <a:p>
            <a:pPr>
              <a:defRPr/>
            </a:pPr>
            <a:r>
              <a:rPr lang="hr-HR" sz="2400" dirty="0" smtClean="0">
                <a:latin typeface="Arial" panose="020B0604020202020204" pitchFamily="34" charset="0"/>
                <a:cs typeface="Arial" panose="020B0604020202020204" pitchFamily="34" charset="0"/>
              </a:rPr>
              <a:t>- Voditi </a:t>
            </a:r>
            <a:r>
              <a:rPr lang="hr-HR" sz="2400" dirty="0" smtClean="0">
                <a:latin typeface="Arial" panose="020B0604020202020204" pitchFamily="34" charset="0"/>
                <a:cs typeface="Arial" panose="020B0604020202020204" pitchFamily="34" charset="0"/>
              </a:rPr>
              <a:t>ugodne </a:t>
            </a:r>
            <a:r>
              <a:rPr lang="hr-HR" sz="2400" dirty="0" smtClean="0">
                <a:latin typeface="Arial" panose="020B0604020202020204" pitchFamily="34" charset="0"/>
                <a:cs typeface="Arial" panose="020B0604020202020204" pitchFamily="34" charset="0"/>
              </a:rPr>
              <a:t>virtualne sastanke s različitim timovima</a:t>
            </a:r>
          </a:p>
          <a:p>
            <a:pPr>
              <a:defRPr/>
            </a:pPr>
            <a:endParaRPr lang="hr-HR" sz="2400" dirty="0" smtClean="0">
              <a:latin typeface="Arial" panose="020B0604020202020204" pitchFamily="34" charset="0"/>
              <a:cs typeface="Arial" panose="020B0604020202020204" pitchFamily="34" charset="0"/>
            </a:endParaRPr>
          </a:p>
          <a:p>
            <a:pPr>
              <a:defRPr/>
            </a:pPr>
            <a:r>
              <a:rPr lang="hr-HR" sz="2400" dirty="0">
                <a:latin typeface="Arial" panose="020B0604020202020204" pitchFamily="34" charset="0"/>
                <a:cs typeface="Arial" panose="020B0604020202020204" pitchFamily="34" charset="0"/>
              </a:rPr>
              <a:t>- </a:t>
            </a:r>
            <a:r>
              <a:rPr lang="hr-HR" sz="2400" dirty="0" smtClean="0">
                <a:latin typeface="Arial" panose="020B0604020202020204" pitchFamily="34" charset="0"/>
                <a:cs typeface="Arial" panose="020B0604020202020204" pitchFamily="34" charset="0"/>
              </a:rPr>
              <a:t>Komunicirati </a:t>
            </a:r>
            <a:r>
              <a:rPr lang="hr-HR" sz="2400" dirty="0">
                <a:latin typeface="Arial" panose="020B0604020202020204" pitchFamily="34" charset="0"/>
                <a:cs typeface="Arial" panose="020B0604020202020204" pitchFamily="34" charset="0"/>
              </a:rPr>
              <a:t>jasno i otvoreno kako bi se potaknulo povjerenje, odgovornost i učinkovito donošenje odluka</a:t>
            </a:r>
          </a:p>
          <a:p>
            <a:pPr>
              <a:defRPr/>
            </a:pPr>
            <a:endParaRPr lang="en-GB" sz="2400" dirty="0">
              <a:latin typeface="Arial Rounded MT Bold" panose="020F0704030504030204" pitchFamily="34" charset="0"/>
            </a:endParaRPr>
          </a:p>
        </p:txBody>
      </p:sp>
      <p:pic>
        <p:nvPicPr>
          <p:cNvPr id="1026" name="Picture 2">
            <a:extLst>
              <a:ext uri="{FF2B5EF4-FFF2-40B4-BE49-F238E27FC236}">
                <a16:creationId xmlns:a16="http://schemas.microsoft.com/office/drawing/2014/main" xmlns="" id="{C3CD0222-F1B3-4E71-A0D2-7065990752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802806" y="2276002"/>
            <a:ext cx="3169322" cy="378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12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480713" y="2464897"/>
            <a:ext cx="9491415" cy="4801314"/>
          </a:xfrm>
          <a:prstGeom prst="rect">
            <a:avLst/>
          </a:prstGeom>
          <a:noFill/>
        </p:spPr>
        <p:txBody>
          <a:bodyPr wrap="square" rtlCol="0">
            <a:spAutoFit/>
          </a:bodyPr>
          <a:lstStyle/>
          <a:p>
            <a:r>
              <a:rPr lang="hr-HR" dirty="0" smtClean="0">
                <a:latin typeface="Arial" panose="020B0604020202020204" pitchFamily="34" charset="0"/>
                <a:cs typeface="Arial" panose="020B0604020202020204" pitchFamily="34" charset="0"/>
              </a:rPr>
              <a:t>Može biti od velike koristi </a:t>
            </a:r>
            <a:r>
              <a:rPr lang="hr-HR" dirty="0" smtClean="0">
                <a:latin typeface="Arial" panose="020B0604020202020204" pitchFamily="34" charset="0"/>
                <a:cs typeface="Arial" panose="020B0604020202020204" pitchFamily="34" charset="0"/>
              </a:rPr>
              <a:t>kad se razmatra</a:t>
            </a:r>
            <a:r>
              <a:rPr lang="hr-HR" dirty="0" smtClean="0">
                <a:latin typeface="Arial" panose="020B0604020202020204" pitchFamily="34" charset="0"/>
                <a:cs typeface="Arial" panose="020B0604020202020204" pitchFamily="34" charset="0"/>
              </a:rPr>
              <a:t> </a:t>
            </a:r>
            <a:r>
              <a:rPr lang="hr-HR" dirty="0" smtClean="0">
                <a:latin typeface="Arial" panose="020B0604020202020204" pitchFamily="34" charset="0"/>
                <a:cs typeface="Arial" panose="020B0604020202020204" pitchFamily="34" charset="0"/>
              </a:rPr>
              <a:t>prilikom postavljanja osnovnih pravila za vaš virtualni </a:t>
            </a:r>
            <a:r>
              <a:rPr lang="hr-HR" dirty="0" smtClean="0">
                <a:latin typeface="Arial" panose="020B0604020202020204" pitchFamily="34" charset="0"/>
                <a:cs typeface="Arial" panose="020B0604020202020204" pitchFamily="34" charset="0"/>
              </a:rPr>
              <a:t>tim.</a:t>
            </a:r>
            <a:endParaRPr lang="hr-HR" dirty="0" smtClean="0">
              <a:latin typeface="Arial" panose="020B0604020202020204" pitchFamily="34" charset="0"/>
              <a:cs typeface="Arial" panose="020B0604020202020204" pitchFamily="34" charset="0"/>
            </a:endParaRPr>
          </a:p>
          <a:p>
            <a:endParaRPr lang="hr-HR" dirty="0" smtClean="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Međutim, nikada ne možemo znati sve, a previše korištenja teorije može dovesti do još više </a:t>
            </a:r>
            <a:r>
              <a:rPr lang="hr-HR" dirty="0" smtClean="0">
                <a:latin typeface="Arial" panose="020B0604020202020204" pitchFamily="34" charset="0"/>
                <a:cs typeface="Arial" panose="020B0604020202020204" pitchFamily="34" charset="0"/>
              </a:rPr>
              <a:t>etiketiranja </a:t>
            </a:r>
            <a:r>
              <a:rPr lang="hr-HR" dirty="0" smtClean="0">
                <a:latin typeface="Arial" panose="020B0604020202020204" pitchFamily="34" charset="0"/>
                <a:cs typeface="Arial" panose="020B0604020202020204" pitchFamily="34" charset="0"/>
              </a:rPr>
              <a:t>i </a:t>
            </a:r>
            <a:r>
              <a:rPr lang="hr-HR" dirty="0" smtClean="0">
                <a:latin typeface="Arial" panose="020B0604020202020204" pitchFamily="34" charset="0"/>
                <a:cs typeface="Arial" panose="020B0604020202020204" pitchFamily="34" charset="0"/>
              </a:rPr>
              <a:t>generaliziranja. </a:t>
            </a:r>
            <a:r>
              <a:rPr lang="hr-HR" dirty="0" smtClean="0">
                <a:latin typeface="Arial" panose="020B0604020202020204" pitchFamily="34" charset="0"/>
                <a:cs typeface="Arial" panose="020B0604020202020204" pitchFamily="34" charset="0"/>
              </a:rPr>
              <a:t>Štoviše, međuljudske razlike mogu se zamijeniti s kulturnim razlikama. Danas su ljudi koji rade u virtualnim timovima svjesniji činjenice da moraju biti tolerantni. Istodobno, </a:t>
            </a:r>
            <a:r>
              <a:rPr lang="hr-HR" dirty="0" smtClean="0">
                <a:latin typeface="Arial" panose="020B0604020202020204" pitchFamily="34" charset="0"/>
                <a:cs typeface="Arial" panose="020B0604020202020204" pitchFamily="34" charset="0"/>
              </a:rPr>
              <a:t>izvrsno </a:t>
            </a:r>
            <a:r>
              <a:rPr lang="hr-HR" dirty="0" smtClean="0">
                <a:latin typeface="Arial" panose="020B0604020202020204" pitchFamily="34" charset="0"/>
                <a:cs typeface="Arial" panose="020B0604020202020204" pitchFamily="34" charset="0"/>
              </a:rPr>
              <a:t>je i motivirajuće kad se svi odnose s poštovanjem i pažnjom prema vrijednostima drugih.</a:t>
            </a:r>
          </a:p>
          <a:p>
            <a:endParaRPr lang="hr-HR" dirty="0" smtClean="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Stoga, možda je bolje pustiti ljude da sami objasne što je za njih dobro, a što nije. To se može provesti čim se postavi tim, kad se donose osnovna pravila i vizija timova. Još je bolje ako se može organizirati sastanak licem u lice.</a:t>
            </a: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631874" y="395290"/>
            <a:ext cx="7338871" cy="1200329"/>
          </a:xfrm>
          <a:prstGeom prst="rect">
            <a:avLst/>
          </a:prstGeom>
          <a:noFill/>
        </p:spPr>
        <p:txBody>
          <a:bodyPr wrap="square" rtlCol="0">
            <a:spAutoFit/>
          </a:bodyPr>
          <a:lstStyle/>
          <a:p>
            <a:r>
              <a:rPr lang="hr-HR" sz="3600" b="1" dirty="0">
                <a:solidFill>
                  <a:schemeClr val="accent1">
                    <a:lumMod val="75000"/>
                  </a:schemeClr>
                </a:solidFill>
                <a:latin typeface="Arial" panose="020B0604020202020204" pitchFamily="34" charset="0"/>
                <a:cs typeface="Arial" panose="020B0604020202020204" pitchFamily="34" charset="0"/>
              </a:rPr>
              <a:t>Pitanja međukulturne komunikacije</a:t>
            </a:r>
            <a:endParaRPr lang="en-GB" sz="3600" b="1" dirty="0">
              <a:solidFill>
                <a:schemeClr val="accent1">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2D0B4378-5D3D-453F-BE24-D52D534C9126}"/>
              </a:ext>
            </a:extLst>
          </p:cNvPr>
          <p:cNvSpPr txBox="1"/>
          <p:nvPr/>
        </p:nvSpPr>
        <p:spPr>
          <a:xfrm>
            <a:off x="2631874" y="1823648"/>
            <a:ext cx="7058865" cy="369332"/>
          </a:xfrm>
          <a:prstGeom prst="rect">
            <a:avLst/>
          </a:prstGeom>
          <a:noFill/>
        </p:spPr>
        <p:txBody>
          <a:bodyPr wrap="square">
            <a:spAutoFit/>
          </a:bodyPr>
          <a:lstStyle/>
          <a:p>
            <a:pPr>
              <a:defRPr/>
            </a:pPr>
            <a:r>
              <a:rPr lang="en-GB" altLang="es-ES" b="1" dirty="0">
                <a:solidFill>
                  <a:schemeClr val="accent6">
                    <a:lumMod val="75000"/>
                  </a:schemeClr>
                </a:solidFill>
                <a:latin typeface="Arial" panose="020B0604020202020204" pitchFamily="34" charset="0"/>
                <a:cs typeface="Arial" panose="020B0604020202020204" pitchFamily="34" charset="0"/>
              </a:rPr>
              <a:t>3. </a:t>
            </a:r>
            <a:r>
              <a:rPr lang="hr-HR" altLang="es-ES" b="1" dirty="0" smtClean="0">
                <a:solidFill>
                  <a:schemeClr val="accent6">
                    <a:lumMod val="75000"/>
                  </a:schemeClr>
                </a:solidFill>
                <a:latin typeface="Arial" panose="020B0604020202020204" pitchFamily="34" charset="0"/>
                <a:cs typeface="Arial" panose="020B0604020202020204" pitchFamily="34" charset="0"/>
              </a:rPr>
              <a:t>Sprječavanje međukulturnih komunikacijskih problema</a:t>
            </a:r>
            <a:endParaRPr lang="en-GB" altLang="es-ES"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123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652423" y="2066958"/>
            <a:ext cx="9491415" cy="5909310"/>
          </a:xfrm>
          <a:prstGeom prst="rect">
            <a:avLst/>
          </a:prstGeom>
          <a:noFill/>
        </p:spPr>
        <p:txBody>
          <a:bodyPr wrap="square" rtlCol="0">
            <a:spAutoFit/>
          </a:bodyPr>
          <a:lstStyle/>
          <a:p>
            <a:r>
              <a:rPr lang="hr-HR" dirty="0" smtClean="0">
                <a:latin typeface="Arial" panose="020B0604020202020204" pitchFamily="34" charset="0"/>
                <a:cs typeface="Arial" panose="020B0604020202020204" pitchFamily="34" charset="0"/>
              </a:rPr>
              <a:t>Mogli biste započeti tako što ćete od svih zatražiti informacije o:</a:t>
            </a:r>
          </a:p>
          <a:p>
            <a:endParaRPr lang="hr-HR" dirty="0" smtClean="0">
              <a:latin typeface="Arial" panose="020B0604020202020204" pitchFamily="34" charset="0"/>
              <a:cs typeface="Arial" panose="020B0604020202020204" pitchFamily="34" charset="0"/>
            </a:endParaRPr>
          </a:p>
          <a:p>
            <a:pPr marL="285750" indent="-285750">
              <a:buFontTx/>
              <a:buChar char="-"/>
            </a:pPr>
            <a:r>
              <a:rPr lang="hr-HR" dirty="0" smtClean="0">
                <a:latin typeface="Arial" panose="020B0604020202020204" pitchFamily="34" charset="0"/>
                <a:cs typeface="Arial" panose="020B0604020202020204" pitchFamily="34" charset="0"/>
              </a:rPr>
              <a:t>poželjnom stilu komunikacije (formalniji ili opušteniji)</a:t>
            </a:r>
          </a:p>
          <a:p>
            <a:pPr marL="285750" indent="-285750">
              <a:buFontTx/>
              <a:buChar char="-"/>
            </a:pPr>
            <a:r>
              <a:rPr lang="hr-HR" dirty="0" smtClean="0">
                <a:latin typeface="Arial" panose="020B0604020202020204" pitchFamily="34" charset="0"/>
                <a:cs typeface="Arial" panose="020B0604020202020204" pitchFamily="34" charset="0"/>
              </a:rPr>
              <a:t>njihovom viđenju radnog vremena, produženog radnog vremena itd.</a:t>
            </a:r>
          </a:p>
          <a:p>
            <a:pPr marL="285750" indent="-285750">
              <a:buFontTx/>
              <a:buChar char="-"/>
            </a:pPr>
            <a:r>
              <a:rPr lang="hr-HR" dirty="0" smtClean="0">
                <a:latin typeface="Arial" panose="020B0604020202020204" pitchFamily="34" charset="0"/>
                <a:cs typeface="Arial" panose="020B0604020202020204" pitchFamily="34" charset="0"/>
              </a:rPr>
              <a:t>praznicima koje nikada ne bi propustili (nacionalni / vjerski)</a:t>
            </a:r>
          </a:p>
          <a:p>
            <a:pPr marL="285750" indent="-285750">
              <a:buFontTx/>
              <a:buChar char="-"/>
            </a:pPr>
            <a:r>
              <a:rPr lang="hr-HR" dirty="0" smtClean="0">
                <a:latin typeface="Arial" panose="020B0604020202020204" pitchFamily="34" charset="0"/>
                <a:cs typeface="Arial" panose="020B0604020202020204" pitchFamily="34" charset="0"/>
              </a:rPr>
              <a:t>toleriranju </a:t>
            </a:r>
            <a:r>
              <a:rPr lang="hr-HR" dirty="0" smtClean="0">
                <a:latin typeface="Arial" panose="020B0604020202020204" pitchFamily="34" charset="0"/>
                <a:cs typeface="Arial" panose="020B0604020202020204" pitchFamily="34" charset="0"/>
              </a:rPr>
              <a:t>nesigurnosti</a:t>
            </a:r>
          </a:p>
          <a:p>
            <a:pPr marL="285750" indent="-285750">
              <a:buFontTx/>
              <a:buChar char="-"/>
            </a:pPr>
            <a:r>
              <a:rPr lang="hr-HR" dirty="0" smtClean="0">
                <a:latin typeface="Arial" panose="020B0604020202020204" pitchFamily="34" charset="0"/>
                <a:cs typeface="Arial" panose="020B0604020202020204" pitchFamily="34" charset="0"/>
              </a:rPr>
              <a:t>radnim vrijednostima </a:t>
            </a:r>
            <a:r>
              <a:rPr lang="hr-HR" dirty="0" smtClean="0">
                <a:latin typeface="Arial" panose="020B0604020202020204" pitchFamily="34" charset="0"/>
                <a:cs typeface="Arial" panose="020B0604020202020204" pitchFamily="34" charset="0"/>
              </a:rPr>
              <a:t>koje najviše cijene</a:t>
            </a:r>
          </a:p>
          <a:p>
            <a:endParaRPr lang="hr-HR" dirty="0" smtClean="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Kao i:</a:t>
            </a:r>
          </a:p>
          <a:p>
            <a:pPr marL="285750" indent="-285750">
              <a:buFontTx/>
              <a:buChar char="-"/>
            </a:pPr>
            <a:r>
              <a:rPr lang="hr-HR" dirty="0" smtClean="0">
                <a:latin typeface="Arial" panose="020B0604020202020204" pitchFamily="34" charset="0"/>
                <a:cs typeface="Arial" panose="020B0604020202020204" pitchFamily="34" charset="0"/>
              </a:rPr>
              <a:t>etiketama </a:t>
            </a:r>
            <a:r>
              <a:rPr lang="hr-HR" dirty="0" smtClean="0">
                <a:latin typeface="Arial" panose="020B0604020202020204" pitchFamily="34" charset="0"/>
                <a:cs typeface="Arial" panose="020B0604020202020204" pitchFamily="34" charset="0"/>
              </a:rPr>
              <a:t>i stereotipima / primjedbama koje ih najviše smetaju i koje se </a:t>
            </a:r>
            <a:r>
              <a:rPr lang="hr-HR" dirty="0" smtClean="0">
                <a:latin typeface="Arial" panose="020B0604020202020204" pitchFamily="34" charset="0"/>
                <a:cs typeface="Arial" panose="020B0604020202020204" pitchFamily="34" charset="0"/>
              </a:rPr>
              <a:t>neće </a:t>
            </a:r>
            <a:r>
              <a:rPr lang="hr-HR" dirty="0" smtClean="0">
                <a:latin typeface="Arial" panose="020B0604020202020204" pitchFamily="34" charset="0"/>
                <a:cs typeface="Arial" panose="020B0604020202020204" pitchFamily="34" charset="0"/>
              </a:rPr>
              <a:t>koristiti</a:t>
            </a:r>
          </a:p>
          <a:p>
            <a:endParaRPr lang="hr-HR" dirty="0" smtClean="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Ovo bi trebalo biti 100% dobrovoljno dijeljenje - nitko ne bi trebao biti prisiljen dijeliti ili razgovarati o stvarima koje ne želi.</a:t>
            </a:r>
          </a:p>
          <a:p>
            <a:endParaRPr lang="hr-HR" dirty="0" smtClean="0">
              <a:latin typeface="Arial Rounded MT Bold" panose="020F0704030504030204" pitchFamily="34" charset="0"/>
            </a:endParaRPr>
          </a:p>
          <a:p>
            <a:endParaRPr lang="en-US" dirty="0">
              <a:latin typeface="Arial Rounded MT Bold" panose="020F0704030504030204" pitchFamily="34" charset="0"/>
            </a:endParaRPr>
          </a:p>
          <a:p>
            <a:endParaRPr lang="en-US"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652423" y="295156"/>
            <a:ext cx="7338871" cy="1200329"/>
          </a:xfrm>
          <a:prstGeom prst="rect">
            <a:avLst/>
          </a:prstGeom>
          <a:noFill/>
        </p:spPr>
        <p:txBody>
          <a:bodyPr wrap="square" rtlCol="0">
            <a:spAutoFit/>
          </a:bodyPr>
          <a:lstStyle/>
          <a:p>
            <a:r>
              <a:rPr lang="hr-HR" sz="3600" b="1" dirty="0">
                <a:solidFill>
                  <a:schemeClr val="accent1">
                    <a:lumMod val="75000"/>
                  </a:schemeClr>
                </a:solidFill>
                <a:latin typeface="Arial" panose="020B0604020202020204" pitchFamily="34" charset="0"/>
                <a:cs typeface="Arial" panose="020B0604020202020204" pitchFamily="34" charset="0"/>
              </a:rPr>
              <a:t>Pitanja međukulturne komunikacije</a:t>
            </a:r>
            <a:endParaRPr lang="en-GB" sz="3600" b="1" dirty="0">
              <a:solidFill>
                <a:schemeClr val="accent1">
                  <a:lumMod val="7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B5053787-8A49-454F-B3ED-7EA156B8C7D3}"/>
              </a:ext>
            </a:extLst>
          </p:cNvPr>
          <p:cNvSpPr txBox="1"/>
          <p:nvPr/>
        </p:nvSpPr>
        <p:spPr>
          <a:xfrm>
            <a:off x="2631874" y="1557604"/>
            <a:ext cx="6907703" cy="369332"/>
          </a:xfrm>
          <a:prstGeom prst="rect">
            <a:avLst/>
          </a:prstGeom>
          <a:noFill/>
        </p:spPr>
        <p:txBody>
          <a:bodyPr wrap="square">
            <a:spAutoFit/>
          </a:bodyPr>
          <a:lstStyle/>
          <a:p>
            <a:pPr>
              <a:defRPr/>
            </a:pPr>
            <a:r>
              <a:rPr lang="en-GB" altLang="es-ES" b="1" dirty="0">
                <a:solidFill>
                  <a:schemeClr val="accent6">
                    <a:lumMod val="75000"/>
                  </a:schemeClr>
                </a:solidFill>
                <a:latin typeface="Arial" panose="020B0604020202020204" pitchFamily="34" charset="0"/>
                <a:cs typeface="Arial" panose="020B0604020202020204" pitchFamily="34" charset="0"/>
              </a:rPr>
              <a:t>3. </a:t>
            </a:r>
            <a:r>
              <a:rPr lang="hr-HR" altLang="es-ES" b="1" dirty="0">
                <a:solidFill>
                  <a:schemeClr val="accent6">
                    <a:lumMod val="75000"/>
                  </a:schemeClr>
                </a:solidFill>
                <a:latin typeface="Arial" panose="020B0604020202020204" pitchFamily="34" charset="0"/>
                <a:cs typeface="Arial" panose="020B0604020202020204" pitchFamily="34" charset="0"/>
              </a:rPr>
              <a:t>Sprječavanje međukulturnih komunikacijskih problema</a:t>
            </a:r>
            <a:endParaRPr lang="en-GB" altLang="es-ES"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920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773276" y="1817291"/>
            <a:ext cx="87683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s-ES" b="1" dirty="0">
                <a:solidFill>
                  <a:srgbClr val="70AD47">
                    <a:lumMod val="75000"/>
                  </a:srgbClr>
                </a:solidFill>
                <a:latin typeface="Arial" panose="020B0604020202020204" pitchFamily="34" charset="0"/>
                <a:cs typeface="Arial" panose="020B0604020202020204" pitchFamily="34" charset="0"/>
              </a:rPr>
              <a:t>1</a:t>
            </a:r>
            <a:r>
              <a:rPr kumimoji="0" lang="en-GB" altLang="es-ES" sz="1800" b="1" i="0" u="none" strike="noStrike" kern="1200" cap="none" spc="0" normalizeH="0" baseline="0" noProof="0" dirty="0">
                <a:ln>
                  <a:noFill/>
                </a:ln>
                <a:solidFill>
                  <a:srgbClr val="70AD47">
                    <a:lumMod val="75000"/>
                  </a:srgbClr>
                </a:solidFill>
                <a:effectLst/>
                <a:uLnTx/>
                <a:uFillTx/>
                <a:latin typeface="Arial" panose="020B0604020202020204" pitchFamily="34" charset="0"/>
                <a:cs typeface="Arial" panose="020B0604020202020204" pitchFamily="34" charset="0"/>
              </a:rPr>
              <a:t>. </a:t>
            </a:r>
            <a:r>
              <a:rPr kumimoji="0" lang="en-GB" altLang="es-ES" sz="1800" b="1" i="0" u="none" strike="noStrike" kern="1200" cap="none" spc="0" normalizeH="0" baseline="0" noProof="0" dirty="0" smtClean="0">
                <a:ln>
                  <a:noFill/>
                </a:ln>
                <a:solidFill>
                  <a:srgbClr val="70AD47">
                    <a:lumMod val="75000"/>
                  </a:srgbClr>
                </a:solidFill>
                <a:effectLst/>
                <a:uLnTx/>
                <a:uFillTx/>
                <a:latin typeface="Arial" panose="020B0604020202020204" pitchFamily="34" charset="0"/>
                <a:cs typeface="Arial" panose="020B0604020202020204" pitchFamily="34" charset="0"/>
              </a:rPr>
              <a:t>N</a:t>
            </a:r>
            <a:r>
              <a:rPr kumimoji="0" lang="hr-HR" altLang="es-ES" sz="1800" b="1" i="0" u="none" strike="noStrike" kern="1200" cap="none" spc="0" normalizeH="0" baseline="0" noProof="0" dirty="0" smtClean="0">
                <a:ln>
                  <a:noFill/>
                </a:ln>
                <a:solidFill>
                  <a:srgbClr val="70AD47">
                    <a:lumMod val="75000"/>
                  </a:srgbClr>
                </a:solidFill>
                <a:effectLst/>
                <a:uLnTx/>
                <a:uFillTx/>
                <a:latin typeface="Arial" panose="020B0604020202020204" pitchFamily="34" charset="0"/>
                <a:cs typeface="Arial" panose="020B0604020202020204" pitchFamily="34" charset="0"/>
              </a:rPr>
              <a:t>isu svi sukobi loši</a:t>
            </a:r>
            <a:endParaRPr kumimoji="0" lang="en-GB" altLang="es-ES" sz="1800" b="1" i="0" u="none" strike="noStrike" kern="1200" cap="none" spc="0" normalizeH="0" baseline="0" noProof="0" dirty="0">
              <a:ln>
                <a:noFill/>
              </a:ln>
              <a:solidFill>
                <a:srgbClr val="70AD47">
                  <a:lumMod val="75000"/>
                </a:srgbClr>
              </a:solidFill>
              <a:effectLst/>
              <a:uLnTx/>
              <a:uFillTx/>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31D7F427-1898-42DA-A9A3-FFA774D73B23}"/>
              </a:ext>
            </a:extLst>
          </p:cNvPr>
          <p:cNvSpPr txBox="1"/>
          <p:nvPr/>
        </p:nvSpPr>
        <p:spPr>
          <a:xfrm>
            <a:off x="2773276" y="2462145"/>
            <a:ext cx="8328074" cy="3139321"/>
          </a:xfrm>
          <a:prstGeom prst="rect">
            <a:avLst/>
          </a:prstGeom>
          <a:noFill/>
        </p:spPr>
        <p:txBody>
          <a:bodyPr wrap="square" rtlCol="0">
            <a:spAutoFit/>
          </a:bodyPr>
          <a:lstStyle/>
          <a:p>
            <a:r>
              <a:rPr lang="hr-HR" dirty="0" smtClean="0">
                <a:latin typeface="Arial" panose="020B0604020202020204" pitchFamily="34" charset="0"/>
                <a:cs typeface="Arial" panose="020B0604020202020204" pitchFamily="34" charset="0"/>
              </a:rPr>
              <a:t>Bez obzira koliko dobro postavili pravila i planirali sastanke, i dalje će biti sukoba u timu.</a:t>
            </a:r>
          </a:p>
          <a:p>
            <a:endParaRPr lang="hr-HR" dirty="0" smtClean="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Međutim, sukobi nisu uvijek negativni. </a:t>
            </a:r>
            <a:r>
              <a:rPr lang="hr-HR" dirty="0" smtClean="0">
                <a:latin typeface="Arial" panose="020B0604020202020204" pitchFamily="34" charset="0"/>
                <a:cs typeface="Arial" panose="020B0604020202020204" pitchFamily="34" charset="0"/>
              </a:rPr>
              <a:t>Zapravo, sukobi </a:t>
            </a:r>
            <a:r>
              <a:rPr lang="hr-HR" dirty="0" smtClean="0">
                <a:latin typeface="Arial" panose="020B0604020202020204" pitchFamily="34" charset="0"/>
                <a:cs typeface="Arial" panose="020B0604020202020204" pitchFamily="34" charset="0"/>
              </a:rPr>
              <a:t>mogu, ako se njima pravilno upravljaju, dovesti do boljeg rješavanja problema i kreativnijih rješenja.</a:t>
            </a:r>
          </a:p>
          <a:p>
            <a:endParaRPr lang="hr-HR" dirty="0" smtClean="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Sukobi s pozitivnim ishodima su oni </a:t>
            </a:r>
            <a:r>
              <a:rPr lang="hr-HR" b="1" dirty="0" smtClean="0">
                <a:latin typeface="Arial" panose="020B0604020202020204" pitchFamily="34" charset="0"/>
                <a:cs typeface="Arial" panose="020B0604020202020204" pitchFamily="34" charset="0"/>
              </a:rPr>
              <a:t>oko sadržaja </a:t>
            </a:r>
            <a:r>
              <a:rPr lang="hr-HR" dirty="0" smtClean="0">
                <a:latin typeface="Arial" panose="020B0604020202020204" pitchFamily="34" charset="0"/>
                <a:cs typeface="Arial" panose="020B0604020202020204" pitchFamily="34" charset="0"/>
              </a:rPr>
              <a:t>(kako bi to trebalo </a:t>
            </a:r>
            <a:r>
              <a:rPr lang="hr-HR" dirty="0" smtClean="0">
                <a:latin typeface="Arial" panose="020B0604020202020204" pitchFamily="34" charset="0"/>
                <a:cs typeface="Arial" panose="020B0604020202020204" pitchFamily="34" charset="0"/>
              </a:rPr>
              <a:t>uraditi).</a:t>
            </a:r>
            <a:endParaRPr lang="hr-HR" dirty="0" smtClean="0">
              <a:latin typeface="Arial" panose="020B0604020202020204" pitchFamily="34" charset="0"/>
              <a:cs typeface="Arial" panose="020B0604020202020204" pitchFamily="34" charset="0"/>
            </a:endParaRPr>
          </a:p>
          <a:p>
            <a:endParaRPr lang="hr-HR" b="1" dirty="0" smtClean="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Sukobi s negativnim ishodima su oni </a:t>
            </a:r>
            <a:r>
              <a:rPr lang="hr-HR" b="1" dirty="0" smtClean="0">
                <a:latin typeface="Arial" panose="020B0604020202020204" pitchFamily="34" charset="0"/>
                <a:cs typeface="Arial" panose="020B0604020202020204" pitchFamily="34" charset="0"/>
              </a:rPr>
              <a:t>oko osobnosti </a:t>
            </a:r>
            <a:r>
              <a:rPr lang="hr-HR" dirty="0" smtClean="0">
                <a:latin typeface="Arial" panose="020B0604020202020204" pitchFamily="34" charset="0"/>
                <a:cs typeface="Arial" panose="020B0604020202020204" pitchFamily="34" charset="0"/>
              </a:rPr>
              <a:t>- oni ne vode ka rješenju </a:t>
            </a:r>
            <a:r>
              <a:rPr lang="hr-HR" dirty="0" smtClean="0">
                <a:latin typeface="Arial" panose="020B0604020202020204" pitchFamily="34" charset="0"/>
                <a:cs typeface="Arial" panose="020B0604020202020204" pitchFamily="34" charset="0"/>
              </a:rPr>
              <a:t>(„ti </a:t>
            </a:r>
            <a:r>
              <a:rPr lang="hr-HR" dirty="0" smtClean="0">
                <a:latin typeface="Arial" panose="020B0604020202020204" pitchFamily="34" charset="0"/>
                <a:cs typeface="Arial" panose="020B0604020202020204" pitchFamily="34" charset="0"/>
              </a:rPr>
              <a:t>uvijek </a:t>
            </a:r>
            <a:r>
              <a:rPr lang="hr-HR" dirty="0" smtClean="0">
                <a:latin typeface="Arial" panose="020B0604020202020204" pitchFamily="34" charset="0"/>
                <a:cs typeface="Arial" panose="020B0604020202020204" pitchFamily="34" charset="0"/>
              </a:rPr>
              <a:t>...”, „ti nikad”).</a:t>
            </a:r>
            <a:endParaRPr lang="hr-HR" dirty="0" smtClean="0">
              <a:latin typeface="Arial" panose="020B0604020202020204" pitchFamily="34" charset="0"/>
              <a:cs typeface="Arial" panose="020B0604020202020204" pitchFamily="34" charset="0"/>
            </a:endParaRPr>
          </a:p>
          <a:p>
            <a:endParaRPr lang="it-IT" dirty="0">
              <a:latin typeface="Arial Rounded MT Bold" panose="020F0704030504030204" pitchFamily="34" charset="0"/>
            </a:endParaRPr>
          </a:p>
        </p:txBody>
      </p:sp>
      <p:sp>
        <p:nvSpPr>
          <p:cNvPr id="13" name="TextBox 2"/>
          <p:cNvSpPr txBox="1"/>
          <p:nvPr/>
        </p:nvSpPr>
        <p:spPr>
          <a:xfrm>
            <a:off x="2473025" y="370962"/>
            <a:ext cx="7338871" cy="1200329"/>
          </a:xfrm>
          <a:prstGeom prst="rect">
            <a:avLst/>
          </a:prstGeom>
          <a:noFill/>
        </p:spPr>
        <p:txBody>
          <a:bodyPr wrap="square" rtlCol="0">
            <a:spAutoFit/>
          </a:bodyPr>
          <a:lstStyle/>
          <a:p>
            <a:r>
              <a:rPr lang="hr-HR" sz="3600" b="1" dirty="0" smtClean="0">
                <a:solidFill>
                  <a:schemeClr val="accent1">
                    <a:lumMod val="75000"/>
                  </a:schemeClr>
                </a:solidFill>
                <a:latin typeface="Arial" panose="020B0604020202020204" pitchFamily="34" charset="0"/>
                <a:cs typeface="Arial" panose="020B0604020202020204" pitchFamily="34" charset="0"/>
              </a:rPr>
              <a:t>Rješavanje sukoba u virtualnom okruženju</a:t>
            </a:r>
            <a:endParaRPr lang="hr-HR" sz="36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550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773276" y="1709790"/>
            <a:ext cx="87683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s-ES" b="1" dirty="0">
                <a:solidFill>
                  <a:srgbClr val="70AD47">
                    <a:lumMod val="75000"/>
                  </a:srgbClr>
                </a:solidFill>
                <a:latin typeface="Arial" panose="020B0604020202020204" pitchFamily="34" charset="0"/>
                <a:cs typeface="Arial" panose="020B0604020202020204" pitchFamily="34" charset="0"/>
              </a:rPr>
              <a:t>2. </a:t>
            </a:r>
            <a:r>
              <a:rPr lang="hr-HR" altLang="es-ES" b="1" dirty="0" smtClean="0">
                <a:solidFill>
                  <a:srgbClr val="70AD47">
                    <a:lumMod val="75000"/>
                  </a:srgbClr>
                </a:solidFill>
                <a:latin typeface="Arial" panose="020B0604020202020204" pitchFamily="34" charset="0"/>
                <a:cs typeface="Arial" panose="020B0604020202020204" pitchFamily="34" charset="0"/>
              </a:rPr>
              <a:t>Glavni uzroci sukoba</a:t>
            </a:r>
            <a:endParaRPr kumimoji="0" lang="en-GB" altLang="es-ES" sz="1800" b="1" i="0" u="none" strike="noStrike" kern="1200" cap="none" spc="0" normalizeH="0" baseline="0" noProof="0" dirty="0">
              <a:ln>
                <a:noFill/>
              </a:ln>
              <a:solidFill>
                <a:srgbClr val="70AD47">
                  <a:lumMod val="75000"/>
                </a:srgbClr>
              </a:solidFill>
              <a:effectLst/>
              <a:uLnTx/>
              <a:uFillTx/>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31D7F427-1898-42DA-A9A3-FFA774D73B23}"/>
              </a:ext>
            </a:extLst>
          </p:cNvPr>
          <p:cNvSpPr txBox="1"/>
          <p:nvPr/>
        </p:nvSpPr>
        <p:spPr>
          <a:xfrm>
            <a:off x="2773276" y="2216286"/>
            <a:ext cx="8768335" cy="3416320"/>
          </a:xfrm>
          <a:prstGeom prst="rect">
            <a:avLst/>
          </a:prstGeom>
          <a:noFill/>
        </p:spPr>
        <p:txBody>
          <a:bodyPr wrap="square" rtlCol="0">
            <a:spAutoFit/>
          </a:bodyPr>
          <a:lstStyle/>
          <a:p>
            <a:r>
              <a:rPr lang="hr-HR" dirty="0" smtClean="0">
                <a:latin typeface="Arial" panose="020B0604020202020204" pitchFamily="34" charset="0"/>
                <a:cs typeface="Arial" panose="020B0604020202020204" pitchFamily="34" charset="0"/>
              </a:rPr>
              <a:t>U virtualnom okruženju neverbalna </a:t>
            </a:r>
            <a:r>
              <a:rPr lang="hr-HR" dirty="0" smtClean="0">
                <a:latin typeface="Arial" panose="020B0604020202020204" pitchFamily="34" charset="0"/>
                <a:cs typeface="Arial" panose="020B0604020202020204" pitchFamily="34" charset="0"/>
              </a:rPr>
              <a:t>je komunikacija drastično </a:t>
            </a:r>
            <a:r>
              <a:rPr lang="hr-HR" dirty="0" smtClean="0">
                <a:latin typeface="Arial" panose="020B0604020202020204" pitchFamily="34" charset="0"/>
                <a:cs typeface="Arial" panose="020B0604020202020204" pitchFamily="34" charset="0"/>
              </a:rPr>
              <a:t>smanjena. To može spriječiti ljude da stvaraju veze i grade odnos.</a:t>
            </a:r>
          </a:p>
          <a:p>
            <a:endParaRPr lang="hr-HR" dirty="0" smtClean="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Različiti komunikacijski stilovi, neizvorni govornici jezika koji se koristi u </a:t>
            </a:r>
            <a:r>
              <a:rPr lang="hr-HR" dirty="0" smtClean="0">
                <a:latin typeface="Arial" panose="020B0604020202020204" pitchFamily="34" charset="0"/>
                <a:cs typeface="Arial" panose="020B0604020202020204" pitchFamily="34" charset="0"/>
              </a:rPr>
              <a:t>timu i </a:t>
            </a:r>
            <a:r>
              <a:rPr lang="hr-HR" dirty="0" smtClean="0">
                <a:latin typeface="Arial" panose="020B0604020202020204" pitchFamily="34" charset="0"/>
                <a:cs typeface="Arial" panose="020B0604020202020204" pitchFamily="34" charset="0"/>
              </a:rPr>
              <a:t>nedostatak jasnoće mogu dovesti do sukoba.</a:t>
            </a:r>
          </a:p>
          <a:p>
            <a:endParaRPr lang="hr-HR" dirty="0" smtClean="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Pisane informacije mogu zvučati hladno i bezlično. Pogrešno tumačenje pravila, loša kvaliteta zvuka i drugi tehnički problemi mogu stvoriti još veću frustraciju koja dovodi do sukoba. Neki će ljudi, čak i zbog loše kvalitete osvjetljenja ili postavki kamere, na virtualnim </a:t>
            </a:r>
            <a:r>
              <a:rPr lang="hr-HR" dirty="0" smtClean="0">
                <a:latin typeface="Arial" panose="020B0604020202020204" pitchFamily="34" charset="0"/>
                <a:cs typeface="Arial" panose="020B0604020202020204" pitchFamily="34" charset="0"/>
              </a:rPr>
              <a:t>sastancima mogu </a:t>
            </a:r>
            <a:r>
              <a:rPr lang="hr-HR" dirty="0" smtClean="0">
                <a:latin typeface="Arial" panose="020B0604020202020204" pitchFamily="34" charset="0"/>
                <a:cs typeface="Arial" panose="020B0604020202020204" pitchFamily="34" charset="0"/>
              </a:rPr>
              <a:t>izgledati drugačije nego obično.</a:t>
            </a:r>
          </a:p>
          <a:p>
            <a:endParaRPr lang="hr-HR" dirty="0" smtClean="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Međutim, vođa virtualnog tima mora biti u stanju olakšati i riješiti ta pitanja.</a:t>
            </a:r>
            <a:endParaRPr lang="hr-HR" dirty="0">
              <a:latin typeface="Arial" panose="020B0604020202020204" pitchFamily="34" charset="0"/>
              <a:cs typeface="Arial" panose="020B0604020202020204" pitchFamily="34" charset="0"/>
            </a:endParaRPr>
          </a:p>
        </p:txBody>
      </p:sp>
      <p:sp>
        <p:nvSpPr>
          <p:cNvPr id="13" name="TextBox 2"/>
          <p:cNvSpPr txBox="1"/>
          <p:nvPr/>
        </p:nvSpPr>
        <p:spPr>
          <a:xfrm>
            <a:off x="2486673" y="308486"/>
            <a:ext cx="7338871" cy="1200329"/>
          </a:xfrm>
          <a:prstGeom prst="rect">
            <a:avLst/>
          </a:prstGeom>
          <a:noFill/>
        </p:spPr>
        <p:txBody>
          <a:bodyPr wrap="square" rtlCol="0">
            <a:spAutoFit/>
          </a:bodyPr>
          <a:lstStyle/>
          <a:p>
            <a:r>
              <a:rPr lang="hr-HR" sz="3600" b="1" dirty="0">
                <a:solidFill>
                  <a:schemeClr val="accent1">
                    <a:lumMod val="75000"/>
                  </a:schemeClr>
                </a:solidFill>
                <a:latin typeface="Arial" panose="020B0604020202020204" pitchFamily="34" charset="0"/>
                <a:cs typeface="Arial" panose="020B0604020202020204" pitchFamily="34" charset="0"/>
              </a:rPr>
              <a:t>Rješavanje sukoba u virtualnom okruženju</a:t>
            </a:r>
          </a:p>
        </p:txBody>
      </p:sp>
    </p:spTree>
    <p:extLst>
      <p:ext uri="{BB962C8B-B14F-4D97-AF65-F5344CB8AC3E}">
        <p14:creationId xmlns:p14="http://schemas.microsoft.com/office/powerpoint/2010/main" val="59356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773276" y="1805718"/>
            <a:ext cx="8768336" cy="369332"/>
          </a:xfrm>
          <a:prstGeom prst="rect">
            <a:avLst/>
          </a:prstGeom>
          <a:noFill/>
        </p:spPr>
        <p:txBody>
          <a:bodyPr wrap="square" rtlCol="0">
            <a:spAutoFit/>
          </a:bodyPr>
          <a:lstStyle/>
          <a:p>
            <a:pPr lvl="0">
              <a:defRPr/>
            </a:pPr>
            <a:r>
              <a:rPr lang="en-GB" altLang="es-ES" b="1" dirty="0">
                <a:solidFill>
                  <a:srgbClr val="70AD47">
                    <a:lumMod val="75000"/>
                  </a:srgbClr>
                </a:solidFill>
                <a:latin typeface="Arial" panose="020B0604020202020204" pitchFamily="34" charset="0"/>
                <a:cs typeface="Arial" panose="020B0604020202020204" pitchFamily="34" charset="0"/>
              </a:rPr>
              <a:t>3. </a:t>
            </a:r>
            <a:r>
              <a:rPr lang="hr-HR" altLang="es-ES" b="1" dirty="0" smtClean="0">
                <a:solidFill>
                  <a:srgbClr val="70AD47">
                    <a:lumMod val="75000"/>
                  </a:srgbClr>
                </a:solidFill>
                <a:latin typeface="Arial" panose="020B0604020202020204" pitchFamily="34" charset="0"/>
                <a:cs typeface="Arial" panose="020B0604020202020204" pitchFamily="34" charset="0"/>
              </a:rPr>
              <a:t>Razumijevanje stilova upravljanja sukobima</a:t>
            </a:r>
            <a:endParaRPr kumimoji="0" lang="hr-HR" altLang="es-ES" sz="1800" b="1" i="0" u="none" strike="noStrike" kern="1200" cap="none" spc="0" normalizeH="0" baseline="0" dirty="0">
              <a:ln>
                <a:noFill/>
              </a:ln>
              <a:solidFill>
                <a:srgbClr val="70AD47">
                  <a:lumMod val="75000"/>
                </a:srgbClr>
              </a:solidFill>
              <a:effectLst/>
              <a:uLnTx/>
              <a:uFillTx/>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31D7F427-1898-42DA-A9A3-FFA774D73B23}"/>
              </a:ext>
            </a:extLst>
          </p:cNvPr>
          <p:cNvSpPr txBox="1"/>
          <p:nvPr/>
        </p:nvSpPr>
        <p:spPr>
          <a:xfrm>
            <a:off x="2773276" y="2436630"/>
            <a:ext cx="7615062" cy="4801314"/>
          </a:xfrm>
          <a:prstGeom prst="rect">
            <a:avLst/>
          </a:prstGeom>
          <a:noFill/>
        </p:spPr>
        <p:txBody>
          <a:bodyPr wrap="square" rtlCol="0">
            <a:spAutoFit/>
          </a:bodyPr>
          <a:lstStyle/>
          <a:p>
            <a:r>
              <a:rPr lang="hr-HR" b="1" dirty="0" smtClean="0">
                <a:latin typeface="Arial" panose="020B0604020202020204" pitchFamily="34" charset="0"/>
                <a:cs typeface="Arial" panose="020B0604020202020204" pitchFamily="34" charset="0"/>
              </a:rPr>
              <a:t>Suradnja</a:t>
            </a:r>
            <a:r>
              <a:rPr lang="hr-HR" dirty="0" smtClean="0">
                <a:latin typeface="Arial" panose="020B0604020202020204" pitchFamily="34" charset="0"/>
                <a:cs typeface="Arial" panose="020B0604020202020204" pitchFamily="34" charset="0"/>
              </a:rPr>
              <a:t> - sve su strane orijentirane na rješenje - sve strane pobjeđuju</a:t>
            </a:r>
          </a:p>
          <a:p>
            <a:r>
              <a:rPr lang="hr-HR" b="1" dirty="0" smtClean="0">
                <a:latin typeface="Arial" panose="020B0604020202020204" pitchFamily="34" charset="0"/>
                <a:cs typeface="Arial" panose="020B0604020202020204" pitchFamily="34" charset="0"/>
              </a:rPr>
              <a:t>Kompromis</a:t>
            </a:r>
            <a:r>
              <a:rPr lang="hr-HR" dirty="0" smtClean="0">
                <a:latin typeface="Arial" panose="020B0604020202020204" pitchFamily="34" charset="0"/>
                <a:cs typeface="Arial" panose="020B0604020202020204" pitchFamily="34" charset="0"/>
              </a:rPr>
              <a:t> - sve strane pobjeđuju i daju nešto</a:t>
            </a:r>
          </a:p>
          <a:p>
            <a:r>
              <a:rPr lang="hr-HR" b="1" dirty="0" smtClean="0">
                <a:latin typeface="Arial" panose="020B0604020202020204" pitchFamily="34" charset="0"/>
                <a:cs typeface="Arial" panose="020B0604020202020204" pitchFamily="34" charset="0"/>
              </a:rPr>
              <a:t>Izbjegavanje</a:t>
            </a:r>
            <a:r>
              <a:rPr lang="hr-HR" dirty="0" smtClean="0">
                <a:latin typeface="Arial" panose="020B0604020202020204" pitchFamily="34" charset="0"/>
                <a:cs typeface="Arial" panose="020B0604020202020204" pitchFamily="34" charset="0"/>
              </a:rPr>
              <a:t> - sukob se izbjegava, suzbija, ne poduzimaju se koraci prema </a:t>
            </a:r>
            <a:r>
              <a:rPr lang="hr-HR" dirty="0" smtClean="0">
                <a:latin typeface="Arial" panose="020B0604020202020204" pitchFamily="34" charset="0"/>
                <a:cs typeface="Arial" panose="020B0604020202020204" pitchFamily="34" charset="0"/>
              </a:rPr>
              <a:t>rješavanju sukoba</a:t>
            </a:r>
            <a:endParaRPr lang="hr-HR" dirty="0" smtClean="0">
              <a:latin typeface="Arial" panose="020B0604020202020204" pitchFamily="34" charset="0"/>
              <a:cs typeface="Arial" panose="020B0604020202020204" pitchFamily="34" charset="0"/>
            </a:endParaRPr>
          </a:p>
          <a:p>
            <a:r>
              <a:rPr lang="hr-HR" b="1" dirty="0" smtClean="0">
                <a:latin typeface="Arial" panose="020B0604020202020204" pitchFamily="34" charset="0"/>
                <a:cs typeface="Arial" panose="020B0604020202020204" pitchFamily="34" charset="0"/>
              </a:rPr>
              <a:t>Natjecanje</a:t>
            </a:r>
            <a:r>
              <a:rPr lang="hr-HR" dirty="0" smtClean="0">
                <a:latin typeface="Arial" panose="020B0604020202020204" pitchFamily="34" charset="0"/>
                <a:cs typeface="Arial" panose="020B0604020202020204" pitchFamily="34" charset="0"/>
              </a:rPr>
              <a:t> - pobijediti / izgubiti</a:t>
            </a:r>
          </a:p>
          <a:p>
            <a:r>
              <a:rPr lang="hr-HR" b="1" dirty="0" smtClean="0">
                <a:latin typeface="Arial" panose="020B0604020202020204" pitchFamily="34" charset="0"/>
                <a:cs typeface="Arial" panose="020B0604020202020204" pitchFamily="34" charset="0"/>
              </a:rPr>
              <a:t>Prilagodba</a:t>
            </a:r>
            <a:r>
              <a:rPr lang="hr-HR" dirty="0" smtClean="0">
                <a:latin typeface="Arial" panose="020B0604020202020204" pitchFamily="34" charset="0"/>
                <a:cs typeface="Arial" panose="020B0604020202020204" pitchFamily="34" charset="0"/>
              </a:rPr>
              <a:t> - jedna se strana odriče/žrtvuje za drugu stranu</a:t>
            </a:r>
          </a:p>
          <a:p>
            <a:endParaRPr lang="hr-HR" dirty="0" smtClean="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Prva su dva stila najproduktivnija jer su orijentirana na rješenja.</a:t>
            </a:r>
          </a:p>
          <a:p>
            <a:endParaRPr lang="hr-HR" dirty="0" smtClean="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Stil izbjegavanja je najopasniji jer se problem nikada ne iznosi na vidjelo </a:t>
            </a:r>
            <a:r>
              <a:rPr lang="hr-HR" dirty="0" smtClean="0">
                <a:latin typeface="Arial" panose="020B0604020202020204" pitchFamily="34" charset="0"/>
                <a:cs typeface="Arial" panose="020B0604020202020204" pitchFamily="34" charset="0"/>
              </a:rPr>
              <a:t>i, stoga, </a:t>
            </a:r>
            <a:r>
              <a:rPr lang="hr-HR" dirty="0" smtClean="0">
                <a:latin typeface="Arial" panose="020B0604020202020204" pitchFamily="34" charset="0"/>
                <a:cs typeface="Arial" panose="020B0604020202020204" pitchFamily="34" charset="0"/>
              </a:rPr>
              <a:t>nikada ne rješava.</a:t>
            </a: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541264" y="274782"/>
            <a:ext cx="7338871" cy="1200329"/>
          </a:xfrm>
          <a:prstGeom prst="rect">
            <a:avLst/>
          </a:prstGeom>
          <a:noFill/>
        </p:spPr>
        <p:txBody>
          <a:bodyPr wrap="square" rtlCol="0">
            <a:spAutoFit/>
          </a:bodyPr>
          <a:lstStyle/>
          <a:p>
            <a:r>
              <a:rPr lang="hr-HR" sz="3600" b="1" dirty="0">
                <a:solidFill>
                  <a:schemeClr val="accent1">
                    <a:lumMod val="75000"/>
                  </a:schemeClr>
                </a:solidFill>
                <a:latin typeface="Arial" panose="020B0604020202020204" pitchFamily="34" charset="0"/>
                <a:cs typeface="Arial" panose="020B0604020202020204" pitchFamily="34" charset="0"/>
              </a:rPr>
              <a:t>Rješavanje sukoba u virtualnom okruženju</a:t>
            </a:r>
          </a:p>
        </p:txBody>
      </p:sp>
    </p:spTree>
    <p:extLst>
      <p:ext uri="{BB962C8B-B14F-4D97-AF65-F5344CB8AC3E}">
        <p14:creationId xmlns:p14="http://schemas.microsoft.com/office/powerpoint/2010/main" val="424672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DF87B33-58E1-425E-87C0-9B8B61829378}"/>
              </a:ext>
            </a:extLst>
          </p:cNvPr>
          <p:cNvPicPr>
            <a:picLocks noChangeAspect="1"/>
          </p:cNvPicPr>
          <p:nvPr/>
        </p:nvPicPr>
        <p:blipFill>
          <a:blip r:embed="rId2"/>
          <a:stretch>
            <a:fillRect/>
          </a:stretch>
        </p:blipFill>
        <p:spPr>
          <a:xfrm>
            <a:off x="8557146" y="1752804"/>
            <a:ext cx="3634854" cy="4336330"/>
          </a:xfrm>
          <a:prstGeom prst="rect">
            <a:avLst/>
          </a:prstGeom>
        </p:spPr>
      </p:pic>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773276" y="1709790"/>
            <a:ext cx="8768336" cy="369332"/>
          </a:xfrm>
          <a:prstGeom prst="rect">
            <a:avLst/>
          </a:prstGeom>
          <a:noFill/>
        </p:spPr>
        <p:txBody>
          <a:bodyPr wrap="square" rtlCol="0">
            <a:spAutoFit/>
          </a:bodyPr>
          <a:lstStyle/>
          <a:p>
            <a:pPr lvl="0">
              <a:defRPr/>
            </a:pPr>
            <a:r>
              <a:rPr lang="hr-HR" altLang="es-ES" b="1" dirty="0" smtClean="0">
                <a:solidFill>
                  <a:srgbClr val="70AD47">
                    <a:lumMod val="75000"/>
                  </a:srgbClr>
                </a:solidFill>
                <a:latin typeface="Arial" panose="020B0604020202020204" pitchFamily="34" charset="0"/>
                <a:cs typeface="Arial" panose="020B0604020202020204" pitchFamily="34" charset="0"/>
              </a:rPr>
              <a:t>4</a:t>
            </a:r>
            <a:r>
              <a:rPr lang="en-GB" altLang="es-ES" b="1" dirty="0" smtClean="0">
                <a:solidFill>
                  <a:srgbClr val="70AD47">
                    <a:lumMod val="75000"/>
                  </a:srgbClr>
                </a:solidFill>
                <a:latin typeface="Arial" panose="020B0604020202020204" pitchFamily="34" charset="0"/>
                <a:cs typeface="Arial" panose="020B0604020202020204" pitchFamily="34" charset="0"/>
              </a:rPr>
              <a:t>. </a:t>
            </a:r>
            <a:r>
              <a:rPr lang="hr-HR" altLang="es-ES" b="1" dirty="0" smtClean="0">
                <a:solidFill>
                  <a:srgbClr val="70AD47">
                    <a:lumMod val="75000"/>
                  </a:srgbClr>
                </a:solidFill>
                <a:latin typeface="Arial" panose="020B0604020202020204" pitchFamily="34" charset="0"/>
                <a:cs typeface="Arial" panose="020B0604020202020204" pitchFamily="34" charset="0"/>
              </a:rPr>
              <a:t>Koraci za rješavanje sukoba</a:t>
            </a:r>
            <a:endParaRPr kumimoji="0" lang="hr-HR" altLang="es-ES" sz="1800" b="1" i="0" u="none" strike="noStrike" kern="1200" cap="none" spc="0" normalizeH="0" baseline="0" dirty="0">
              <a:ln>
                <a:noFill/>
              </a:ln>
              <a:solidFill>
                <a:srgbClr val="70AD47">
                  <a:lumMod val="75000"/>
                </a:srgbClr>
              </a:solidFill>
              <a:effectLst/>
              <a:uLnTx/>
              <a:uFillTx/>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31D7F427-1898-42DA-A9A3-FFA774D73B23}"/>
              </a:ext>
            </a:extLst>
          </p:cNvPr>
          <p:cNvSpPr txBox="1"/>
          <p:nvPr/>
        </p:nvSpPr>
        <p:spPr>
          <a:xfrm>
            <a:off x="2773276" y="2216286"/>
            <a:ext cx="5661040" cy="5355312"/>
          </a:xfrm>
          <a:prstGeom prst="rect">
            <a:avLst/>
          </a:prstGeom>
          <a:noFill/>
        </p:spPr>
        <p:txBody>
          <a:bodyPr wrap="square" rtlCol="0">
            <a:spAutoFit/>
          </a:bodyPr>
          <a:lstStyle/>
          <a:p>
            <a:r>
              <a:rPr lang="hr-HR" b="1" dirty="0" smtClean="0">
                <a:latin typeface="Arial" panose="020B0604020202020204" pitchFamily="34" charset="0"/>
                <a:cs typeface="Arial" panose="020B0604020202020204" pitchFamily="34" charset="0"/>
              </a:rPr>
              <a:t>Korak 1.</a:t>
            </a:r>
            <a:r>
              <a:rPr lang="hr-HR" dirty="0" smtClean="0">
                <a:latin typeface="Arial" panose="020B0604020202020204" pitchFamily="34" charset="0"/>
                <a:cs typeface="Arial" panose="020B0604020202020204" pitchFamily="34" charset="0"/>
              </a:rPr>
              <a:t> </a:t>
            </a:r>
            <a:r>
              <a:rPr lang="hr-HR" dirty="0" smtClean="0">
                <a:latin typeface="Arial" panose="020B0604020202020204" pitchFamily="34" charset="0"/>
                <a:cs typeface="Arial" panose="020B0604020202020204" pitchFamily="34" charset="0"/>
              </a:rPr>
              <a:t>Odvojiti </a:t>
            </a:r>
            <a:r>
              <a:rPr lang="hr-HR" dirty="0" smtClean="0">
                <a:latin typeface="Arial" panose="020B0604020202020204" pitchFamily="34" charset="0"/>
                <a:cs typeface="Arial" panose="020B0604020202020204" pitchFamily="34" charset="0"/>
              </a:rPr>
              <a:t>problem od osobnosti</a:t>
            </a:r>
          </a:p>
          <a:p>
            <a:r>
              <a:rPr lang="hr-HR" dirty="0" smtClean="0">
                <a:latin typeface="Arial" panose="020B0604020202020204" pitchFamily="34" charset="0"/>
                <a:cs typeface="Arial" panose="020B0604020202020204" pitchFamily="34" charset="0"/>
              </a:rPr>
              <a:t>„Čini se da je problem s kojim se suočavamo ...”</a:t>
            </a:r>
          </a:p>
          <a:p>
            <a:endParaRPr lang="hr-HR" dirty="0" smtClean="0">
              <a:latin typeface="Arial" panose="020B0604020202020204" pitchFamily="34" charset="0"/>
              <a:cs typeface="Arial" panose="020B0604020202020204" pitchFamily="34" charset="0"/>
            </a:endParaRPr>
          </a:p>
          <a:p>
            <a:r>
              <a:rPr lang="hr-HR" b="1" dirty="0" smtClean="0">
                <a:latin typeface="Arial" panose="020B0604020202020204" pitchFamily="34" charset="0"/>
                <a:cs typeface="Arial" panose="020B0604020202020204" pitchFamily="34" charset="0"/>
              </a:rPr>
              <a:t>Korak 2.</a:t>
            </a:r>
            <a:r>
              <a:rPr lang="hr-HR" dirty="0" smtClean="0">
                <a:latin typeface="Arial" panose="020B0604020202020204" pitchFamily="34" charset="0"/>
                <a:cs typeface="Arial" panose="020B0604020202020204" pitchFamily="34" charset="0"/>
              </a:rPr>
              <a:t> </a:t>
            </a:r>
            <a:r>
              <a:rPr lang="hr-HR" dirty="0" smtClean="0">
                <a:latin typeface="Arial" panose="020B0604020202020204" pitchFamily="34" charset="0"/>
                <a:cs typeface="Arial" panose="020B0604020202020204" pitchFamily="34" charset="0"/>
              </a:rPr>
              <a:t>Pojasniti </a:t>
            </a:r>
            <a:r>
              <a:rPr lang="hr-HR" dirty="0" smtClean="0">
                <a:latin typeface="Arial" panose="020B0604020202020204" pitchFamily="34" charset="0"/>
                <a:cs typeface="Arial" panose="020B0604020202020204" pitchFamily="34" charset="0"/>
              </a:rPr>
              <a:t>točke dogovora</a:t>
            </a:r>
          </a:p>
          <a:p>
            <a:r>
              <a:rPr lang="hr-HR" dirty="0" smtClean="0">
                <a:latin typeface="Arial" panose="020B0604020202020204" pitchFamily="34" charset="0"/>
                <a:cs typeface="Arial" panose="020B0604020202020204" pitchFamily="34" charset="0"/>
              </a:rPr>
              <a:t>Mora postojati neka točka oko koje </a:t>
            </a:r>
            <a:r>
              <a:rPr lang="hr-HR" dirty="0" smtClean="0">
                <a:latin typeface="Arial" panose="020B0604020202020204" pitchFamily="34" charset="0"/>
                <a:cs typeface="Arial" panose="020B0604020202020204" pitchFamily="34" charset="0"/>
              </a:rPr>
              <a:t>su </a:t>
            </a:r>
            <a:r>
              <a:rPr lang="hr-HR" dirty="0" smtClean="0">
                <a:latin typeface="Arial" panose="020B0604020202020204" pitchFamily="34" charset="0"/>
                <a:cs typeface="Arial" panose="020B0604020202020204" pitchFamily="34" charset="0"/>
              </a:rPr>
              <a:t>strane </a:t>
            </a:r>
            <a:r>
              <a:rPr lang="hr-HR" dirty="0" smtClean="0">
                <a:latin typeface="Arial" panose="020B0604020202020204" pitchFamily="34" charset="0"/>
                <a:cs typeface="Arial" panose="020B0604020202020204" pitchFamily="34" charset="0"/>
              </a:rPr>
              <a:t>suglasne </a:t>
            </a:r>
            <a:r>
              <a:rPr lang="hr-HR" dirty="0" smtClean="0">
                <a:latin typeface="Arial" panose="020B0604020202020204" pitchFamily="34" charset="0"/>
                <a:cs typeface="Arial" panose="020B0604020202020204" pitchFamily="34" charset="0"/>
              </a:rPr>
              <a:t>i to treba jasno navesti.</a:t>
            </a:r>
          </a:p>
          <a:p>
            <a:r>
              <a:rPr lang="hr-HR" dirty="0" smtClean="0">
                <a:latin typeface="Arial" panose="020B0604020202020204" pitchFamily="34" charset="0"/>
                <a:cs typeface="Arial" panose="020B0604020202020204" pitchFamily="34" charset="0"/>
              </a:rPr>
              <a:t>„</a:t>
            </a:r>
            <a:r>
              <a:rPr lang="hr-HR" dirty="0" smtClean="0">
                <a:latin typeface="Arial" panose="020B0604020202020204" pitchFamily="34" charset="0"/>
                <a:cs typeface="Arial" panose="020B0604020202020204" pitchFamily="34" charset="0"/>
              </a:rPr>
              <a:t>Mi / </a:t>
            </a:r>
            <a:r>
              <a:rPr lang="hr-HR" dirty="0" smtClean="0">
                <a:latin typeface="Arial" panose="020B0604020202020204" pitchFamily="34" charset="0"/>
                <a:cs typeface="Arial" panose="020B0604020202020204" pitchFamily="34" charset="0"/>
              </a:rPr>
              <a:t>oboje / svi se slažemo da ...”</a:t>
            </a:r>
          </a:p>
          <a:p>
            <a:endParaRPr lang="hr-HR" dirty="0" smtClean="0">
              <a:latin typeface="Arial" panose="020B0604020202020204" pitchFamily="34" charset="0"/>
              <a:cs typeface="Arial" panose="020B0604020202020204" pitchFamily="34" charset="0"/>
            </a:endParaRPr>
          </a:p>
          <a:p>
            <a:r>
              <a:rPr lang="hr-HR" b="1" dirty="0" smtClean="0">
                <a:latin typeface="Arial" panose="020B0604020202020204" pitchFamily="34" charset="0"/>
                <a:cs typeface="Arial" panose="020B0604020202020204" pitchFamily="34" charset="0"/>
              </a:rPr>
              <a:t>Korak 3</a:t>
            </a:r>
            <a:r>
              <a:rPr lang="hr-HR" b="1" dirty="0" smtClean="0">
                <a:latin typeface="Arial" panose="020B0604020202020204" pitchFamily="34" charset="0"/>
                <a:cs typeface="Arial" panose="020B0604020202020204" pitchFamily="34" charset="0"/>
              </a:rPr>
              <a:t>.</a:t>
            </a:r>
            <a:r>
              <a:rPr lang="hr-HR" dirty="0" smtClean="0">
                <a:latin typeface="Arial" panose="020B0604020202020204" pitchFamily="34" charset="0"/>
                <a:cs typeface="Arial" panose="020B0604020202020204" pitchFamily="34" charset="0"/>
              </a:rPr>
              <a:t> </a:t>
            </a:r>
            <a:r>
              <a:rPr lang="hr-HR" dirty="0" smtClean="0">
                <a:latin typeface="Arial" panose="020B0604020202020204" pitchFamily="34" charset="0"/>
                <a:cs typeface="Arial" panose="020B0604020202020204" pitchFamily="34" charset="0"/>
              </a:rPr>
              <a:t>Razjasniti </a:t>
            </a:r>
            <a:r>
              <a:rPr lang="hr-HR" dirty="0" smtClean="0">
                <a:latin typeface="Arial" panose="020B0604020202020204" pitchFamily="34" charset="0"/>
                <a:cs typeface="Arial" panose="020B0604020202020204" pitchFamily="34" charset="0"/>
              </a:rPr>
              <a:t>točke </a:t>
            </a:r>
            <a:r>
              <a:rPr lang="hr-HR" dirty="0" smtClean="0">
                <a:latin typeface="Arial" panose="020B0604020202020204" pitchFamily="34" charset="0"/>
                <a:cs typeface="Arial" panose="020B0604020202020204" pitchFamily="34" charset="0"/>
              </a:rPr>
              <a:t>neslaganja </a:t>
            </a:r>
            <a:r>
              <a:rPr lang="hr-HR" dirty="0" smtClean="0">
                <a:latin typeface="Arial" panose="020B0604020202020204" pitchFamily="34" charset="0"/>
                <a:cs typeface="Arial" panose="020B0604020202020204" pitchFamily="34" charset="0"/>
              </a:rPr>
              <a:t>i razloge</a:t>
            </a:r>
          </a:p>
          <a:p>
            <a:r>
              <a:rPr lang="hr-HR" dirty="0" smtClean="0">
                <a:latin typeface="Arial" panose="020B0604020202020204" pitchFamily="34" charset="0"/>
                <a:cs typeface="Arial" panose="020B0604020202020204" pitchFamily="34" charset="0"/>
              </a:rPr>
              <a:t>„Razlika u našim gledištima je ..”</a:t>
            </a:r>
          </a:p>
          <a:p>
            <a:endParaRPr lang="hr-HR" dirty="0" smtClean="0">
              <a:latin typeface="Arial" panose="020B0604020202020204" pitchFamily="34" charset="0"/>
              <a:cs typeface="Arial" panose="020B0604020202020204" pitchFamily="34" charset="0"/>
            </a:endParaRPr>
          </a:p>
          <a:p>
            <a:r>
              <a:rPr lang="hr-HR" b="1" dirty="0" smtClean="0">
                <a:latin typeface="Arial" panose="020B0604020202020204" pitchFamily="34" charset="0"/>
                <a:cs typeface="Arial" panose="020B0604020202020204" pitchFamily="34" charset="0"/>
              </a:rPr>
              <a:t>Korak 4.</a:t>
            </a:r>
            <a:r>
              <a:rPr lang="hr-HR" dirty="0" smtClean="0">
                <a:latin typeface="Arial" panose="020B0604020202020204" pitchFamily="34" charset="0"/>
                <a:cs typeface="Arial" panose="020B0604020202020204" pitchFamily="34" charset="0"/>
              </a:rPr>
              <a:t> </a:t>
            </a:r>
            <a:r>
              <a:rPr lang="hr-HR" dirty="0" smtClean="0">
                <a:latin typeface="Arial" panose="020B0604020202020204" pitchFamily="34" charset="0"/>
                <a:cs typeface="Arial" panose="020B0604020202020204" pitchFamily="34" charset="0"/>
              </a:rPr>
              <a:t>Pokazati </a:t>
            </a:r>
            <a:r>
              <a:rPr lang="hr-HR" dirty="0" smtClean="0">
                <a:latin typeface="Arial" panose="020B0604020202020204" pitchFamily="34" charset="0"/>
                <a:cs typeface="Arial" panose="020B0604020202020204" pitchFamily="34" charset="0"/>
              </a:rPr>
              <a:t>empatiju i </a:t>
            </a:r>
            <a:r>
              <a:rPr lang="hr-HR" dirty="0" smtClean="0">
                <a:latin typeface="Arial" panose="020B0604020202020204" pitchFamily="34" charset="0"/>
                <a:cs typeface="Arial" panose="020B0604020202020204" pitchFamily="34" charset="0"/>
              </a:rPr>
              <a:t>saslušati </a:t>
            </a:r>
            <a:r>
              <a:rPr lang="hr-HR" dirty="0" smtClean="0">
                <a:latin typeface="Arial" panose="020B0604020202020204" pitchFamily="34" charset="0"/>
                <a:cs typeface="Arial" panose="020B0604020202020204" pitchFamily="34" charset="0"/>
              </a:rPr>
              <a:t>sve strane</a:t>
            </a:r>
          </a:p>
          <a:p>
            <a:r>
              <a:rPr lang="hr-HR" dirty="0" smtClean="0">
                <a:latin typeface="Arial" panose="020B0604020202020204" pitchFamily="34" charset="0"/>
                <a:cs typeface="Arial" panose="020B0604020202020204" pitchFamily="34" charset="0"/>
              </a:rPr>
              <a:t>„Razumijemo da osjećate ...”</a:t>
            </a: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500321" y="278629"/>
            <a:ext cx="7338871" cy="1200329"/>
          </a:xfrm>
          <a:prstGeom prst="rect">
            <a:avLst/>
          </a:prstGeom>
          <a:noFill/>
        </p:spPr>
        <p:txBody>
          <a:bodyPr wrap="square" rtlCol="0">
            <a:spAutoFit/>
          </a:bodyPr>
          <a:lstStyle/>
          <a:p>
            <a:r>
              <a:rPr lang="hr-HR" sz="3600" b="1" dirty="0">
                <a:solidFill>
                  <a:schemeClr val="accent1">
                    <a:lumMod val="75000"/>
                  </a:schemeClr>
                </a:solidFill>
                <a:latin typeface="Arial" panose="020B0604020202020204" pitchFamily="34" charset="0"/>
                <a:cs typeface="Arial" panose="020B0604020202020204" pitchFamily="34" charset="0"/>
              </a:rPr>
              <a:t>Rješavanje sukoba u virtualnom okruženju</a:t>
            </a:r>
          </a:p>
        </p:txBody>
      </p:sp>
    </p:spTree>
    <p:extLst>
      <p:ext uri="{BB962C8B-B14F-4D97-AF65-F5344CB8AC3E}">
        <p14:creationId xmlns:p14="http://schemas.microsoft.com/office/powerpoint/2010/main" val="82019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posing for the camera&#10;&#10;Description automatically generated">
            <a:extLst>
              <a:ext uri="{FF2B5EF4-FFF2-40B4-BE49-F238E27FC236}">
                <a16:creationId xmlns:a16="http://schemas.microsoft.com/office/drawing/2014/main" xmlns="" id="{8EF2AFB1-EEB4-48DC-A818-097146BD7B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9894" y="1942540"/>
            <a:ext cx="3916144" cy="3776409"/>
          </a:xfrm>
          <a:prstGeom prst="rect">
            <a:avLst/>
          </a:prstGeom>
        </p:spPr>
      </p:pic>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6447265" y="1701184"/>
            <a:ext cx="5342658" cy="369332"/>
          </a:xfrm>
          <a:prstGeom prst="rect">
            <a:avLst/>
          </a:prstGeom>
          <a:noFill/>
        </p:spPr>
        <p:txBody>
          <a:bodyPr wrap="square" rtlCol="0">
            <a:spAutoFit/>
          </a:bodyPr>
          <a:lstStyle/>
          <a:p>
            <a:pPr>
              <a:defRPr/>
            </a:pPr>
            <a:r>
              <a:rPr lang="en-GB" altLang="es-ES" b="1" dirty="0">
                <a:solidFill>
                  <a:srgbClr val="70AD47">
                    <a:lumMod val="75000"/>
                  </a:srgbClr>
                </a:solidFill>
                <a:latin typeface="Arial" panose="020B0604020202020204" pitchFamily="34" charset="0"/>
                <a:cs typeface="Arial" panose="020B0604020202020204" pitchFamily="34" charset="0"/>
              </a:rPr>
              <a:t>4. </a:t>
            </a:r>
            <a:r>
              <a:rPr lang="hr-HR" altLang="es-ES" b="1" dirty="0">
                <a:solidFill>
                  <a:srgbClr val="70AD47">
                    <a:lumMod val="75000"/>
                  </a:srgbClr>
                </a:solidFill>
                <a:latin typeface="Arial" panose="020B0604020202020204" pitchFamily="34" charset="0"/>
                <a:cs typeface="Arial" panose="020B0604020202020204" pitchFamily="34" charset="0"/>
              </a:rPr>
              <a:t>Koraci za rješavanje </a:t>
            </a:r>
            <a:r>
              <a:rPr lang="hr-HR" altLang="es-ES" b="1" dirty="0" smtClean="0">
                <a:solidFill>
                  <a:srgbClr val="70AD47">
                    <a:lumMod val="75000"/>
                  </a:srgbClr>
                </a:solidFill>
                <a:latin typeface="Arial" panose="020B0604020202020204" pitchFamily="34" charset="0"/>
                <a:cs typeface="Arial" panose="020B0604020202020204" pitchFamily="34" charset="0"/>
              </a:rPr>
              <a:t>sukoba</a:t>
            </a:r>
            <a:endParaRPr lang="hr-HR" altLang="es-ES" b="1" dirty="0">
              <a:solidFill>
                <a:srgbClr val="70AD47">
                  <a:lumMod val="75000"/>
                </a:srgbClr>
              </a:solidFill>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31D7F427-1898-42DA-A9A3-FFA774D73B23}"/>
              </a:ext>
            </a:extLst>
          </p:cNvPr>
          <p:cNvSpPr txBox="1"/>
          <p:nvPr/>
        </p:nvSpPr>
        <p:spPr>
          <a:xfrm>
            <a:off x="6442711" y="2193292"/>
            <a:ext cx="5446897" cy="5078313"/>
          </a:xfrm>
          <a:prstGeom prst="rect">
            <a:avLst/>
          </a:prstGeom>
          <a:noFill/>
        </p:spPr>
        <p:txBody>
          <a:bodyPr wrap="square" rtlCol="0">
            <a:spAutoFit/>
          </a:bodyPr>
          <a:lstStyle/>
          <a:p>
            <a:r>
              <a:rPr lang="hr-HR" b="1" dirty="0" smtClean="0">
                <a:latin typeface="Arial" panose="020B0604020202020204" pitchFamily="34" charset="0"/>
                <a:cs typeface="Arial" panose="020B0604020202020204" pitchFamily="34" charset="0"/>
              </a:rPr>
              <a:t>Korak 5.</a:t>
            </a:r>
            <a:r>
              <a:rPr lang="hr-HR" dirty="0" smtClean="0">
                <a:latin typeface="Arial" panose="020B0604020202020204" pitchFamily="34" charset="0"/>
                <a:cs typeface="Arial" panose="020B0604020202020204" pitchFamily="34" charset="0"/>
              </a:rPr>
              <a:t> </a:t>
            </a:r>
            <a:r>
              <a:rPr lang="hr-HR" dirty="0" smtClean="0">
                <a:latin typeface="Arial" panose="020B0604020202020204" pitchFamily="34" charset="0"/>
                <a:cs typeface="Arial" panose="020B0604020202020204" pitchFamily="34" charset="0"/>
              </a:rPr>
              <a:t>Raspraviti </a:t>
            </a:r>
            <a:r>
              <a:rPr lang="hr-HR" dirty="0" smtClean="0">
                <a:latin typeface="Arial" panose="020B0604020202020204" pitchFamily="34" charset="0"/>
                <a:cs typeface="Arial" panose="020B0604020202020204" pitchFamily="34" charset="0"/>
              </a:rPr>
              <a:t>za / protiv, zajednički </a:t>
            </a:r>
            <a:r>
              <a:rPr lang="hr-HR" dirty="0" smtClean="0">
                <a:latin typeface="Arial" panose="020B0604020202020204" pitchFamily="34" charset="0"/>
                <a:cs typeface="Arial" panose="020B0604020202020204" pitchFamily="34" charset="0"/>
              </a:rPr>
              <a:t>razmisliti </a:t>
            </a:r>
            <a:r>
              <a:rPr lang="hr-HR" dirty="0" smtClean="0">
                <a:latin typeface="Arial" panose="020B0604020202020204" pitchFamily="34" charset="0"/>
                <a:cs typeface="Arial" panose="020B0604020202020204" pitchFamily="34" charset="0"/>
              </a:rPr>
              <a:t>o alternativama</a:t>
            </a:r>
          </a:p>
          <a:p>
            <a:endParaRPr lang="hr-HR" dirty="0" smtClean="0">
              <a:latin typeface="Arial" panose="020B0604020202020204" pitchFamily="34" charset="0"/>
              <a:cs typeface="Arial" panose="020B0604020202020204" pitchFamily="34" charset="0"/>
            </a:endParaRPr>
          </a:p>
          <a:p>
            <a:r>
              <a:rPr lang="hr-HR" b="1" dirty="0" smtClean="0">
                <a:latin typeface="Arial" panose="020B0604020202020204" pitchFamily="34" charset="0"/>
                <a:cs typeface="Arial" panose="020B0604020202020204" pitchFamily="34" charset="0"/>
              </a:rPr>
              <a:t>Korak 6.</a:t>
            </a:r>
            <a:r>
              <a:rPr lang="hr-HR" dirty="0" smtClean="0">
                <a:latin typeface="Arial" panose="020B0604020202020204" pitchFamily="34" charset="0"/>
                <a:cs typeface="Arial" panose="020B0604020202020204" pitchFamily="34" charset="0"/>
              </a:rPr>
              <a:t> </a:t>
            </a:r>
            <a:r>
              <a:rPr lang="hr-HR" dirty="0" smtClean="0">
                <a:latin typeface="Arial" panose="020B0604020202020204" pitchFamily="34" charset="0"/>
                <a:cs typeface="Arial" panose="020B0604020202020204" pitchFamily="34" charset="0"/>
              </a:rPr>
              <a:t>Pitati </a:t>
            </a:r>
            <a:r>
              <a:rPr lang="hr-HR" dirty="0" smtClean="0">
                <a:latin typeface="Arial" panose="020B0604020202020204" pitchFamily="34" charset="0"/>
                <a:cs typeface="Arial" panose="020B0604020202020204" pitchFamily="34" charset="0"/>
              </a:rPr>
              <a:t>grupu o njihovim stavovima o rješenjima koja se mogu kombinirati za </a:t>
            </a:r>
            <a:r>
              <a:rPr lang="hr-HR" i="1" dirty="0" smtClean="0">
                <a:latin typeface="Arial" panose="020B0604020202020204" pitchFamily="34" charset="0"/>
                <a:cs typeface="Arial" panose="020B0604020202020204" pitchFamily="34" charset="0"/>
              </a:rPr>
              <a:t>win-win</a:t>
            </a:r>
            <a:r>
              <a:rPr lang="hr-HR" dirty="0" smtClean="0">
                <a:latin typeface="Arial" panose="020B0604020202020204" pitchFamily="34" charset="0"/>
                <a:cs typeface="Arial" panose="020B0604020202020204" pitchFamily="34" charset="0"/>
              </a:rPr>
              <a:t> ishod</a:t>
            </a:r>
          </a:p>
          <a:p>
            <a:endParaRPr lang="hr-HR" dirty="0" smtClean="0">
              <a:latin typeface="Arial" panose="020B0604020202020204" pitchFamily="34" charset="0"/>
              <a:cs typeface="Arial" panose="020B0604020202020204" pitchFamily="34" charset="0"/>
            </a:endParaRPr>
          </a:p>
          <a:p>
            <a:r>
              <a:rPr lang="hr-HR" b="1" dirty="0" smtClean="0">
                <a:latin typeface="Arial" panose="020B0604020202020204" pitchFamily="34" charset="0"/>
                <a:cs typeface="Arial" panose="020B0604020202020204" pitchFamily="34" charset="0"/>
              </a:rPr>
              <a:t>Korak 7.</a:t>
            </a:r>
            <a:r>
              <a:rPr lang="hr-HR" dirty="0" smtClean="0">
                <a:latin typeface="Arial" panose="020B0604020202020204" pitchFamily="34" charset="0"/>
                <a:cs typeface="Arial" panose="020B0604020202020204" pitchFamily="34" charset="0"/>
              </a:rPr>
              <a:t> Ako u prethodnom koraku nije postignut konsenzus, </a:t>
            </a:r>
            <a:r>
              <a:rPr lang="hr-HR" dirty="0" smtClean="0">
                <a:latin typeface="Arial" panose="020B0604020202020204" pitchFamily="34" charset="0"/>
                <a:cs typeface="Arial" panose="020B0604020202020204" pitchFamily="34" charset="0"/>
              </a:rPr>
              <a:t>zamoliti </a:t>
            </a:r>
            <a:r>
              <a:rPr lang="hr-HR" dirty="0" smtClean="0">
                <a:latin typeface="Arial" panose="020B0604020202020204" pitchFamily="34" charset="0"/>
                <a:cs typeface="Arial" panose="020B0604020202020204" pitchFamily="34" charset="0"/>
              </a:rPr>
              <a:t>skupinu da glasa za najbolje rješenje</a:t>
            </a:r>
          </a:p>
          <a:p>
            <a:endParaRPr lang="hr-HR" dirty="0" smtClean="0">
              <a:latin typeface="Arial" panose="020B0604020202020204" pitchFamily="34" charset="0"/>
              <a:cs typeface="Arial" panose="020B0604020202020204" pitchFamily="34" charset="0"/>
            </a:endParaRPr>
          </a:p>
          <a:p>
            <a:r>
              <a:rPr lang="hr-HR" b="1" dirty="0" smtClean="0">
                <a:latin typeface="Arial" panose="020B0604020202020204" pitchFamily="34" charset="0"/>
                <a:cs typeface="Arial" panose="020B0604020202020204" pitchFamily="34" charset="0"/>
              </a:rPr>
              <a:t>Korak 8.</a:t>
            </a:r>
            <a:r>
              <a:rPr lang="hr-HR" dirty="0" smtClean="0">
                <a:latin typeface="Arial" panose="020B0604020202020204" pitchFamily="34" charset="0"/>
                <a:cs typeface="Arial" panose="020B0604020202020204" pitchFamily="34" charset="0"/>
              </a:rPr>
              <a:t> Po potrebi </a:t>
            </a:r>
            <a:r>
              <a:rPr lang="hr-HR" dirty="0" smtClean="0">
                <a:latin typeface="Arial" panose="020B0604020202020204" pitchFamily="34" charset="0"/>
                <a:cs typeface="Arial" panose="020B0604020202020204" pitchFamily="34" charset="0"/>
              </a:rPr>
              <a:t>dovesti treću </a:t>
            </a:r>
            <a:r>
              <a:rPr lang="hr-HR" dirty="0" smtClean="0">
                <a:latin typeface="Arial" panose="020B0604020202020204" pitchFamily="34" charset="0"/>
                <a:cs typeface="Arial" panose="020B0604020202020204" pitchFamily="34" charset="0"/>
              </a:rPr>
              <a:t>stranu, neutralnu osobu koja može </a:t>
            </a:r>
            <a:r>
              <a:rPr lang="hr-HR" dirty="0" smtClean="0">
                <a:latin typeface="Arial" panose="020B0604020202020204" pitchFamily="34" charset="0"/>
                <a:cs typeface="Arial" panose="020B0604020202020204" pitchFamily="34" charset="0"/>
              </a:rPr>
              <a:t>ponuditi </a:t>
            </a:r>
            <a:r>
              <a:rPr lang="hr-HR" dirty="0" smtClean="0">
                <a:latin typeface="Arial" panose="020B0604020202020204" pitchFamily="34" charset="0"/>
                <a:cs typeface="Arial" panose="020B0604020202020204" pitchFamily="34" charset="0"/>
              </a:rPr>
              <a:t>rješenje</a:t>
            </a: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469894" y="271166"/>
            <a:ext cx="7338871" cy="1200329"/>
          </a:xfrm>
          <a:prstGeom prst="rect">
            <a:avLst/>
          </a:prstGeom>
          <a:noFill/>
        </p:spPr>
        <p:txBody>
          <a:bodyPr wrap="square" rtlCol="0">
            <a:spAutoFit/>
          </a:bodyPr>
          <a:lstStyle/>
          <a:p>
            <a:r>
              <a:rPr lang="hr-HR" sz="3600" b="1" dirty="0">
                <a:solidFill>
                  <a:schemeClr val="accent1">
                    <a:lumMod val="75000"/>
                  </a:schemeClr>
                </a:solidFill>
                <a:latin typeface="Arial" panose="020B0604020202020204" pitchFamily="34" charset="0"/>
                <a:cs typeface="Arial" panose="020B0604020202020204" pitchFamily="34" charset="0"/>
              </a:rPr>
              <a:t>Rješavanje sukoba u virtualnom okruženju</a:t>
            </a:r>
          </a:p>
        </p:txBody>
      </p:sp>
    </p:spTree>
    <p:extLst>
      <p:ext uri="{BB962C8B-B14F-4D97-AF65-F5344CB8AC3E}">
        <p14:creationId xmlns:p14="http://schemas.microsoft.com/office/powerpoint/2010/main" val="144355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drawing&#10;&#10;Description automatically generated">
            <a:extLst>
              <a:ext uri="{FF2B5EF4-FFF2-40B4-BE49-F238E27FC236}">
                <a16:creationId xmlns:a16="http://schemas.microsoft.com/office/drawing/2014/main" xmlns="" id="{166079B8-7E02-4687-B055-FBF5C5CBCA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0382" y="4490112"/>
            <a:ext cx="5934789" cy="2177753"/>
          </a:xfrm>
          <a:prstGeom prst="rect">
            <a:avLst/>
          </a:prstGeom>
        </p:spPr>
      </p:pic>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652423" y="1469987"/>
            <a:ext cx="5342658" cy="369332"/>
          </a:xfrm>
          <a:prstGeom prst="rect">
            <a:avLst/>
          </a:prstGeom>
          <a:noFill/>
        </p:spPr>
        <p:txBody>
          <a:bodyPr wrap="square" rtlCol="0">
            <a:spAutoFit/>
          </a:bodyPr>
          <a:lstStyle/>
          <a:p>
            <a:pPr lvl="0">
              <a:defRPr/>
            </a:pPr>
            <a:r>
              <a:rPr lang="en-GB" altLang="es-ES" b="1" dirty="0">
                <a:solidFill>
                  <a:srgbClr val="70AD47">
                    <a:lumMod val="75000"/>
                  </a:srgbClr>
                </a:solidFill>
                <a:latin typeface="Arial" panose="020B0604020202020204" pitchFamily="34" charset="0"/>
                <a:cs typeface="Arial" panose="020B0604020202020204" pitchFamily="34" charset="0"/>
              </a:rPr>
              <a:t>5. </a:t>
            </a:r>
            <a:r>
              <a:rPr lang="hr-HR" altLang="es-ES" b="1" dirty="0" smtClean="0">
                <a:solidFill>
                  <a:srgbClr val="70AD47">
                    <a:lumMod val="75000"/>
                  </a:srgbClr>
                </a:solidFill>
                <a:latin typeface="Arial" panose="020B0604020202020204" pitchFamily="34" charset="0"/>
                <a:cs typeface="Arial" panose="020B0604020202020204" pitchFamily="34" charset="0"/>
              </a:rPr>
              <a:t>Vježbanje rješavanja sukoba</a:t>
            </a:r>
            <a:endParaRPr kumimoji="0" lang="hr-HR" altLang="es-ES" sz="1800" b="1" i="0" u="none" strike="noStrike" kern="1200" cap="none" spc="0" normalizeH="0" baseline="0" dirty="0">
              <a:ln>
                <a:noFill/>
              </a:ln>
              <a:solidFill>
                <a:srgbClr val="70AD47">
                  <a:lumMod val="75000"/>
                </a:srgbClr>
              </a:solidFill>
              <a:effectLst/>
              <a:uLnTx/>
              <a:uFillTx/>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31D7F427-1898-42DA-A9A3-FFA774D73B23}"/>
              </a:ext>
            </a:extLst>
          </p:cNvPr>
          <p:cNvSpPr txBox="1"/>
          <p:nvPr/>
        </p:nvSpPr>
        <p:spPr>
          <a:xfrm>
            <a:off x="2652423" y="1911563"/>
            <a:ext cx="9237185" cy="3693319"/>
          </a:xfrm>
          <a:prstGeom prst="rect">
            <a:avLst/>
          </a:prstGeom>
          <a:noFill/>
        </p:spPr>
        <p:txBody>
          <a:bodyPr wrap="square" rtlCol="0">
            <a:spAutoFit/>
          </a:bodyPr>
          <a:lstStyle/>
          <a:p>
            <a:r>
              <a:rPr lang="hr-HR" dirty="0" smtClean="0">
                <a:latin typeface="Arial" panose="020B0604020202020204" pitchFamily="34" charset="0"/>
                <a:cs typeface="Arial" panose="020B0604020202020204" pitchFamily="34" charset="0"/>
              </a:rPr>
              <a:t>Rasporedite vrijeme za aktivnosti jačanja tima (</a:t>
            </a:r>
            <a:r>
              <a:rPr lang="en-GB" i="1" dirty="0" smtClean="0">
                <a:latin typeface="Arial" panose="020B0604020202020204" pitchFamily="34" charset="0"/>
                <a:cs typeface="Arial" panose="020B0604020202020204" pitchFamily="34" charset="0"/>
              </a:rPr>
              <a:t>team building</a:t>
            </a:r>
            <a:r>
              <a:rPr lang="hr-HR" dirty="0" smtClean="0">
                <a:latin typeface="Arial" panose="020B0604020202020204" pitchFamily="34" charset="0"/>
                <a:cs typeface="Arial" panose="020B0604020202020204" pitchFamily="34" charset="0"/>
              </a:rPr>
              <a:t>) izvan redovnog radnog vremena. Na taj će način tim biti pripremljen i znati kako postupiti kada se dogodi neočekivana situacija.</a:t>
            </a:r>
          </a:p>
          <a:p>
            <a:endParaRPr lang="hr-HR" dirty="0" smtClean="0">
              <a:latin typeface="Arial" panose="020B0604020202020204" pitchFamily="34" charset="0"/>
              <a:cs typeface="Arial" panose="020B0604020202020204" pitchFamily="34" charset="0"/>
            </a:endParaRPr>
          </a:p>
          <a:p>
            <a:pPr algn="just"/>
            <a:r>
              <a:rPr lang="hr-HR" dirty="0" smtClean="0">
                <a:latin typeface="Arial" panose="020B0604020202020204" pitchFamily="34" charset="0"/>
                <a:cs typeface="Arial" panose="020B0604020202020204" pitchFamily="34" charset="0"/>
              </a:rPr>
              <a:t>Raspravite o stilovima upravljanja sukobima, koracima i pravilima za </a:t>
            </a:r>
            <a:r>
              <a:rPr lang="hr-HR" dirty="0" smtClean="0">
                <a:latin typeface="Arial" panose="020B0604020202020204" pitchFamily="34" charset="0"/>
                <a:cs typeface="Arial" panose="020B0604020202020204" pitchFamily="34" charset="0"/>
              </a:rPr>
              <a:t>sprječavanje </a:t>
            </a:r>
            <a:r>
              <a:rPr lang="hr-HR" dirty="0" smtClean="0">
                <a:latin typeface="Arial" panose="020B0604020202020204" pitchFamily="34" charset="0"/>
                <a:cs typeface="Arial" panose="020B0604020202020204" pitchFamily="34" charset="0"/>
              </a:rPr>
              <a:t>destruktivnih sukoba koji troše energiju.</a:t>
            </a:r>
          </a:p>
          <a:p>
            <a:endParaRPr lang="hr-HR" dirty="0" smtClean="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Organizirajte vježbe za rješavanje </a:t>
            </a:r>
            <a:r>
              <a:rPr lang="hr-HR" dirty="0" smtClean="0">
                <a:latin typeface="Arial" panose="020B0604020202020204" pitchFamily="34" charset="0"/>
                <a:cs typeface="Arial" panose="020B0604020202020204" pitchFamily="34" charset="0"/>
              </a:rPr>
              <a:t>„virtualnih” </a:t>
            </a:r>
            <a:r>
              <a:rPr lang="hr-HR" dirty="0" smtClean="0">
                <a:latin typeface="Arial" panose="020B0604020202020204" pitchFamily="34" charset="0"/>
                <a:cs typeface="Arial" panose="020B0604020202020204" pitchFamily="34" charset="0"/>
              </a:rPr>
              <a:t>sukoba (zamolite članove tima da zamisle situaciju i kako bi je riješili).</a:t>
            </a: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441247" y="220200"/>
            <a:ext cx="7338871" cy="1200329"/>
          </a:xfrm>
          <a:prstGeom prst="rect">
            <a:avLst/>
          </a:prstGeom>
          <a:noFill/>
        </p:spPr>
        <p:txBody>
          <a:bodyPr wrap="square" rtlCol="0">
            <a:spAutoFit/>
          </a:bodyPr>
          <a:lstStyle/>
          <a:p>
            <a:r>
              <a:rPr lang="hr-HR" sz="3600" b="1" dirty="0">
                <a:solidFill>
                  <a:schemeClr val="accent1">
                    <a:lumMod val="75000"/>
                  </a:schemeClr>
                </a:solidFill>
                <a:latin typeface="Arial" panose="020B0604020202020204" pitchFamily="34" charset="0"/>
                <a:cs typeface="Arial" panose="020B0604020202020204" pitchFamily="34" charset="0"/>
              </a:rPr>
              <a:t>Rješavanje sukoba u virtualnom okruženju</a:t>
            </a:r>
          </a:p>
        </p:txBody>
      </p:sp>
    </p:spTree>
    <p:extLst>
      <p:ext uri="{BB962C8B-B14F-4D97-AF65-F5344CB8AC3E}">
        <p14:creationId xmlns:p14="http://schemas.microsoft.com/office/powerpoint/2010/main" val="390265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521711" y="1900331"/>
            <a:ext cx="9088299" cy="3970318"/>
          </a:xfrm>
          <a:prstGeom prst="rect">
            <a:avLst/>
          </a:prstGeom>
          <a:noFill/>
        </p:spPr>
        <p:txBody>
          <a:bodyPr wrap="square" rtlCol="0">
            <a:spAutoFit/>
          </a:bodyPr>
          <a:lstStyle/>
          <a:p>
            <a:pPr algn="just"/>
            <a:r>
              <a:rPr lang="hr-HR" b="1" dirty="0" smtClean="0">
                <a:latin typeface="Arial" panose="020B0604020202020204" pitchFamily="34" charset="0"/>
                <a:cs typeface="Arial" panose="020B0604020202020204" pitchFamily="34" charset="0"/>
              </a:rPr>
              <a:t>E-pregovaranje</a:t>
            </a:r>
            <a:r>
              <a:rPr lang="hr-HR" dirty="0" smtClean="0">
                <a:latin typeface="Arial" panose="020B0604020202020204" pitchFamily="34" charset="0"/>
                <a:cs typeface="Arial" panose="020B0604020202020204" pitchFamily="34" charset="0"/>
              </a:rPr>
              <a:t> ili elektroničko pregovaranje može se definirati kao „</a:t>
            </a:r>
            <a:r>
              <a:rPr lang="hr-HR" dirty="0" smtClean="0">
                <a:latin typeface="Arial" panose="020B0604020202020204" pitchFamily="34" charset="0"/>
                <a:cs typeface="Arial" panose="020B0604020202020204" pitchFamily="34" charset="0"/>
              </a:rPr>
              <a:t>proces vođenja </a:t>
            </a:r>
            <a:r>
              <a:rPr lang="hr-HR" dirty="0" smtClean="0">
                <a:latin typeface="Arial" panose="020B0604020202020204" pitchFamily="34" charset="0"/>
                <a:cs typeface="Arial" panose="020B0604020202020204" pitchFamily="34" charset="0"/>
              </a:rPr>
              <a:t>pregovora između poslovnih partnera pomoću </a:t>
            </a:r>
            <a:r>
              <a:rPr lang="hr-HR" b="1" dirty="0" smtClean="0">
                <a:latin typeface="Arial" panose="020B0604020202020204" pitchFamily="34" charset="0"/>
                <a:cs typeface="Arial" panose="020B0604020202020204" pitchFamily="34" charset="0"/>
              </a:rPr>
              <a:t>elektroničkih sredstava</a:t>
            </a:r>
            <a:r>
              <a:rPr lang="hr-HR" dirty="0" smtClean="0">
                <a:latin typeface="Arial" panose="020B0604020202020204" pitchFamily="34" charset="0"/>
                <a:cs typeface="Arial" panose="020B0604020202020204" pitchFamily="34" charset="0"/>
              </a:rPr>
              <a:t>”.</a:t>
            </a:r>
          </a:p>
          <a:p>
            <a:pPr algn="just"/>
            <a:endParaRPr lang="hr-HR" dirty="0" smtClean="0">
              <a:latin typeface="Arial" panose="020B0604020202020204" pitchFamily="34" charset="0"/>
              <a:cs typeface="Arial" panose="020B0604020202020204" pitchFamily="34" charset="0"/>
            </a:endParaRPr>
          </a:p>
          <a:p>
            <a:pPr algn="just"/>
            <a:r>
              <a:rPr lang="hr-HR" dirty="0" smtClean="0">
                <a:latin typeface="Arial" panose="020B0604020202020204" pitchFamily="34" charset="0"/>
                <a:cs typeface="Arial" panose="020B0604020202020204" pitchFamily="34" charset="0"/>
              </a:rPr>
              <a:t>To se može odnositi na pregovaranje putem telefona, e-pošte, </a:t>
            </a:r>
            <a:r>
              <a:rPr lang="hr-HR" dirty="0" smtClean="0">
                <a:latin typeface="Arial" panose="020B0604020202020204" pitchFamily="34" charset="0"/>
                <a:cs typeface="Arial" panose="020B0604020202020204" pitchFamily="34" charset="0"/>
              </a:rPr>
              <a:t>brze razmjene poruka</a:t>
            </a:r>
            <a:r>
              <a:rPr lang="hr-HR" dirty="0" smtClean="0">
                <a:latin typeface="Arial" panose="020B0604020202020204" pitchFamily="34" charset="0"/>
                <a:cs typeface="Arial" panose="020B0604020202020204" pitchFamily="34" charset="0"/>
              </a:rPr>
              <a:t>, videokonferencija, ali i na automatizirano pregovaranje i donošenje odluka na temelju umjetne inteligencije (npr. pregovaranje </a:t>
            </a:r>
            <a:r>
              <a:rPr lang="hr-HR" i="1" dirty="0" smtClean="0">
                <a:latin typeface="Arial" panose="020B0604020202020204" pitchFamily="34" charset="0"/>
                <a:cs typeface="Arial" panose="020B0604020202020204" pitchFamily="34" charset="0"/>
              </a:rPr>
              <a:t>bota</a:t>
            </a:r>
            <a:r>
              <a:rPr lang="hr-HR" dirty="0" smtClean="0">
                <a:latin typeface="Arial" panose="020B0604020202020204" pitchFamily="34" charset="0"/>
                <a:cs typeface="Arial" panose="020B0604020202020204" pitchFamily="34" charset="0"/>
              </a:rPr>
              <a:t> s čovjekom ili pregovaranje </a:t>
            </a:r>
            <a:r>
              <a:rPr lang="hr-HR" i="1" dirty="0" smtClean="0">
                <a:latin typeface="Arial" panose="020B0604020202020204" pitchFamily="34" charset="0"/>
                <a:cs typeface="Arial" panose="020B0604020202020204" pitchFamily="34" charset="0"/>
              </a:rPr>
              <a:t>bota</a:t>
            </a:r>
            <a:r>
              <a:rPr lang="hr-HR" dirty="0" smtClean="0">
                <a:latin typeface="Arial" panose="020B0604020202020204" pitchFamily="34" charset="0"/>
                <a:cs typeface="Arial" panose="020B0604020202020204" pitchFamily="34" charset="0"/>
              </a:rPr>
              <a:t> s </a:t>
            </a:r>
            <a:r>
              <a:rPr lang="hr-HR" i="1" dirty="0" smtClean="0">
                <a:latin typeface="Arial" panose="020B0604020202020204" pitchFamily="34" charset="0"/>
                <a:cs typeface="Arial" panose="020B0604020202020204" pitchFamily="34" charset="0"/>
              </a:rPr>
              <a:t>botom</a:t>
            </a:r>
            <a:r>
              <a:rPr lang="hr-HR" dirty="0" smtClean="0">
                <a:latin typeface="Arial" panose="020B0604020202020204" pitchFamily="34" charset="0"/>
                <a:cs typeface="Arial" panose="020B0604020202020204" pitchFamily="34" charset="0"/>
              </a:rPr>
              <a:t>, licitiranje, pogodbe).</a:t>
            </a:r>
          </a:p>
          <a:p>
            <a:pPr algn="just"/>
            <a:endParaRPr lang="hr-HR" dirty="0" smtClean="0">
              <a:latin typeface="Arial" panose="020B0604020202020204" pitchFamily="34" charset="0"/>
              <a:cs typeface="Arial" panose="020B0604020202020204" pitchFamily="34" charset="0"/>
            </a:endParaRPr>
          </a:p>
          <a:p>
            <a:pPr algn="just"/>
            <a:r>
              <a:rPr lang="hr-HR" dirty="0" smtClean="0">
                <a:latin typeface="Arial" panose="020B0604020202020204" pitchFamily="34" charset="0"/>
                <a:cs typeface="Arial" panose="020B0604020202020204" pitchFamily="34" charset="0"/>
              </a:rPr>
              <a:t>Potreba za pregovorima na daljinu, </a:t>
            </a:r>
            <a:r>
              <a:rPr lang="hr-HR" dirty="0" smtClean="0">
                <a:latin typeface="Arial" panose="020B0604020202020204" pitchFamily="34" charset="0"/>
                <a:cs typeface="Arial" panose="020B0604020202020204" pitchFamily="34" charset="0"/>
              </a:rPr>
              <a:t>„bez stola”, </a:t>
            </a:r>
            <a:r>
              <a:rPr lang="hr-HR" dirty="0" smtClean="0">
                <a:latin typeface="Arial" panose="020B0604020202020204" pitchFamily="34" charset="0"/>
                <a:cs typeface="Arial" panose="020B0604020202020204" pitchFamily="34" charset="0"/>
              </a:rPr>
              <a:t>znatno se povećala tijekom </a:t>
            </a:r>
            <a:r>
              <a:rPr lang="hr-HR" dirty="0" err="1" smtClean="0">
                <a:latin typeface="Arial" panose="020B0604020202020204" pitchFamily="34" charset="0"/>
                <a:cs typeface="Arial" panose="020B0604020202020204" pitchFamily="34" charset="0"/>
              </a:rPr>
              <a:t>pandemije</a:t>
            </a:r>
            <a:r>
              <a:rPr lang="hr-HR" dirty="0" smtClean="0">
                <a:latin typeface="Arial" panose="020B0604020202020204" pitchFamily="34" charset="0"/>
                <a:cs typeface="Arial" panose="020B0604020202020204" pitchFamily="34" charset="0"/>
              </a:rPr>
              <a:t> </a:t>
            </a:r>
            <a:r>
              <a:rPr lang="hr-HR" dirty="0" smtClean="0">
                <a:latin typeface="Arial" panose="020B0604020202020204" pitchFamily="34" charset="0"/>
                <a:cs typeface="Arial" panose="020B0604020202020204" pitchFamily="34" charset="0"/>
              </a:rPr>
              <a:t>COVID-19, zbog socijalnog udaljavanja i ograničenja putovanja.</a:t>
            </a:r>
          </a:p>
          <a:p>
            <a:pPr algn="just"/>
            <a:endParaRPr lang="hr-HR" dirty="0" smtClean="0">
              <a:latin typeface="Arial" panose="020B0604020202020204" pitchFamily="34" charset="0"/>
              <a:cs typeface="Arial" panose="020B0604020202020204" pitchFamily="34" charset="0"/>
            </a:endParaRPr>
          </a:p>
          <a:p>
            <a:pPr algn="just"/>
            <a:r>
              <a:rPr lang="hr-HR" dirty="0" smtClean="0">
                <a:latin typeface="Arial" panose="020B0604020202020204" pitchFamily="34" charset="0"/>
                <a:cs typeface="Arial" panose="020B0604020202020204" pitchFamily="34" charset="0"/>
              </a:rPr>
              <a:t>Iako se pregovori temeljeni na umjetnoj inteligenciji još uvijek razvijaju, e-pregovori među ljudima nisu ni bolji ni gori, samo se razlikuju od tradicionalnih pregovora licem u lice.</a:t>
            </a:r>
            <a:endParaRPr lang="hr-HR" dirty="0">
              <a:latin typeface="Arial" panose="020B0604020202020204" pitchFamily="34" charset="0"/>
              <a:cs typeface="Arial" panose="020B0604020202020204" pitchFamily="34" charset="0"/>
            </a:endParaRPr>
          </a:p>
        </p:txBody>
      </p:sp>
      <p:sp>
        <p:nvSpPr>
          <p:cNvPr id="11" name="TextBox 2"/>
          <p:cNvSpPr txBox="1"/>
          <p:nvPr/>
        </p:nvSpPr>
        <p:spPr>
          <a:xfrm>
            <a:off x="2773276" y="395291"/>
            <a:ext cx="7338871" cy="646331"/>
          </a:xfrm>
          <a:prstGeom prst="rect">
            <a:avLst/>
          </a:prstGeom>
          <a:noFill/>
        </p:spPr>
        <p:txBody>
          <a:bodyPr wrap="square" rtlCol="0">
            <a:spAutoFit/>
          </a:bodyPr>
          <a:lstStyle/>
          <a:p>
            <a:r>
              <a:rPr lang="hr-HR" sz="3600" b="1" dirty="0" smtClean="0">
                <a:solidFill>
                  <a:schemeClr val="accent1">
                    <a:lumMod val="75000"/>
                  </a:schemeClr>
                </a:solidFill>
                <a:latin typeface="Arial" panose="020B0604020202020204" pitchFamily="34" charset="0"/>
                <a:cs typeface="Arial" panose="020B0604020202020204" pitchFamily="34" charset="0"/>
              </a:rPr>
              <a:t>E-pregovaranje</a:t>
            </a:r>
            <a:endParaRPr lang="hr-HR" sz="3600" b="1" dirty="0">
              <a:solidFill>
                <a:schemeClr val="accent1">
                  <a:lumMod val="75000"/>
                </a:schemeClr>
              </a:solidFill>
              <a:latin typeface="Arial" panose="020B0604020202020204" pitchFamily="34" charset="0"/>
              <a:cs typeface="Arial" panose="020B0604020202020204" pitchFamily="34" charset="0"/>
            </a:endParaRPr>
          </a:p>
        </p:txBody>
      </p:sp>
      <p:sp>
        <p:nvSpPr>
          <p:cNvPr id="10" name="CasellaDiTesto 1">
            <a:extLst>
              <a:ext uri="{FF2B5EF4-FFF2-40B4-BE49-F238E27FC236}">
                <a16:creationId xmlns:a16="http://schemas.microsoft.com/office/drawing/2014/main" xmlns="" id="{06F79B47-BDD6-46B4-991B-B89327DE0BDD}"/>
              </a:ext>
            </a:extLst>
          </p:cNvPr>
          <p:cNvSpPr txBox="1"/>
          <p:nvPr/>
        </p:nvSpPr>
        <p:spPr>
          <a:xfrm>
            <a:off x="2455457" y="1346333"/>
            <a:ext cx="53426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s-ES" sz="1800" b="1" i="0" u="none" strike="noStrike" kern="1200" cap="none" spc="0" normalizeH="0" baseline="0" noProof="0" dirty="0">
                <a:ln>
                  <a:noFill/>
                </a:ln>
                <a:solidFill>
                  <a:srgbClr val="70AD47">
                    <a:lumMod val="75000"/>
                  </a:srgbClr>
                </a:solidFill>
                <a:effectLst/>
                <a:uLnTx/>
                <a:uFillTx/>
                <a:latin typeface="Arial" panose="020B0604020202020204" pitchFamily="34" charset="0"/>
                <a:cs typeface="Arial" panose="020B0604020202020204" pitchFamily="34" charset="0"/>
              </a:rPr>
              <a:t>1. </a:t>
            </a:r>
            <a:r>
              <a:rPr kumimoji="0" lang="hr-HR" altLang="es-ES" sz="1800" b="1" i="0" u="none" strike="noStrike" kern="1200" cap="none" spc="0" normalizeH="0" baseline="0" noProof="0" dirty="0" smtClean="0">
                <a:ln>
                  <a:noFill/>
                </a:ln>
                <a:solidFill>
                  <a:srgbClr val="70AD47">
                    <a:lumMod val="75000"/>
                  </a:srgbClr>
                </a:solidFill>
                <a:effectLst/>
                <a:uLnTx/>
                <a:uFillTx/>
                <a:latin typeface="Arial" panose="020B0604020202020204" pitchFamily="34" charset="0"/>
                <a:cs typeface="Arial" panose="020B0604020202020204" pitchFamily="34" charset="0"/>
              </a:rPr>
              <a:t>Okvir</a:t>
            </a:r>
            <a:endParaRPr kumimoji="0" lang="en-GB" altLang="es-ES" sz="1800" b="1" i="0" u="none" strike="noStrike" kern="1200" cap="none" spc="0" normalizeH="0" baseline="0" noProof="0" dirty="0">
              <a:ln>
                <a:noFill/>
              </a:ln>
              <a:solidFill>
                <a:srgbClr val="70AD47">
                  <a:lumMod val="75000"/>
                </a:srgb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100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toy&#10;&#10;Description automatically generated">
            <a:extLst>
              <a:ext uri="{FF2B5EF4-FFF2-40B4-BE49-F238E27FC236}">
                <a16:creationId xmlns:a16="http://schemas.microsoft.com/office/drawing/2014/main" xmlns="" id="{3759CADC-AD72-4324-89DC-A249F05F56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0853" y="2026134"/>
            <a:ext cx="3391147" cy="4124688"/>
          </a:xfrm>
          <a:prstGeom prst="rect">
            <a:avLst/>
          </a:prstGeom>
        </p:spPr>
      </p:pic>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388358" y="1324959"/>
            <a:ext cx="53426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altLang="es-ES" sz="1800" b="1" i="0" u="none" strike="noStrike" kern="1200" cap="none" spc="0" normalizeH="0" baseline="0" noProof="0" dirty="0" smtClean="0">
                <a:ln>
                  <a:noFill/>
                </a:ln>
                <a:solidFill>
                  <a:srgbClr val="70AD47">
                    <a:lumMod val="75000"/>
                  </a:srgbClr>
                </a:solidFill>
                <a:effectLst/>
                <a:uLnTx/>
                <a:uFillTx/>
                <a:latin typeface="Arial" panose="020B0604020202020204" pitchFamily="34" charset="0"/>
                <a:cs typeface="Arial" panose="020B0604020202020204" pitchFamily="34" charset="0"/>
              </a:rPr>
              <a:t>2</a:t>
            </a:r>
            <a:r>
              <a:rPr kumimoji="0" lang="en-GB" altLang="es-ES" sz="1800" b="1" i="0" u="none" strike="noStrike" kern="1200" cap="none" spc="0" normalizeH="0" baseline="0" noProof="0" dirty="0" smtClean="0">
                <a:ln>
                  <a:noFill/>
                </a:ln>
                <a:solidFill>
                  <a:srgbClr val="70AD47">
                    <a:lumMod val="75000"/>
                  </a:srgbClr>
                </a:solidFill>
                <a:effectLst/>
                <a:uLnTx/>
                <a:uFillTx/>
                <a:latin typeface="Arial" panose="020B0604020202020204" pitchFamily="34" charset="0"/>
                <a:cs typeface="Arial" panose="020B0604020202020204" pitchFamily="34" charset="0"/>
              </a:rPr>
              <a:t>. </a:t>
            </a:r>
            <a:r>
              <a:rPr kumimoji="0" lang="hr-HR" altLang="es-ES" sz="1800" b="1" i="0" u="none" strike="noStrike" kern="1200" cap="none" spc="0" normalizeH="0" baseline="0" noProof="0" dirty="0" smtClean="0">
                <a:ln>
                  <a:noFill/>
                </a:ln>
                <a:solidFill>
                  <a:srgbClr val="70AD47">
                    <a:lumMod val="75000"/>
                  </a:srgbClr>
                </a:solidFill>
                <a:effectLst/>
                <a:uLnTx/>
                <a:uFillTx/>
                <a:latin typeface="Arial" panose="020B0604020202020204" pitchFamily="34" charset="0"/>
                <a:cs typeface="Arial" panose="020B0604020202020204" pitchFamily="34" charset="0"/>
              </a:rPr>
              <a:t>Prednosti e</a:t>
            </a:r>
            <a:r>
              <a:rPr kumimoji="0" lang="en-GB" altLang="es-ES" sz="1800" b="1" i="0" u="none" strike="noStrike" kern="1200" cap="none" spc="0" normalizeH="0" baseline="0" noProof="0" dirty="0" smtClean="0">
                <a:ln>
                  <a:noFill/>
                </a:ln>
                <a:solidFill>
                  <a:srgbClr val="70AD47">
                    <a:lumMod val="75000"/>
                  </a:srgbClr>
                </a:solidFill>
                <a:effectLst/>
                <a:uLnTx/>
                <a:uFillTx/>
                <a:latin typeface="Arial" panose="020B0604020202020204" pitchFamily="34" charset="0"/>
                <a:cs typeface="Arial" panose="020B0604020202020204" pitchFamily="34" charset="0"/>
              </a:rPr>
              <a:t>-</a:t>
            </a:r>
            <a:r>
              <a:rPr kumimoji="0" lang="hr-HR" altLang="es-ES" sz="1800" b="1" i="0" u="none" strike="noStrike" kern="1200" cap="none" spc="0" normalizeH="0" baseline="0" noProof="0" dirty="0" smtClean="0">
                <a:ln>
                  <a:noFill/>
                </a:ln>
                <a:solidFill>
                  <a:srgbClr val="70AD47">
                    <a:lumMod val="75000"/>
                  </a:srgbClr>
                </a:solidFill>
                <a:effectLst/>
                <a:uLnTx/>
                <a:uFillTx/>
                <a:latin typeface="Arial" panose="020B0604020202020204" pitchFamily="34" charset="0"/>
                <a:cs typeface="Arial" panose="020B0604020202020204" pitchFamily="34" charset="0"/>
              </a:rPr>
              <a:t>pregovaranja</a:t>
            </a:r>
            <a:endParaRPr kumimoji="0" lang="en-GB" altLang="es-ES" sz="1800" b="1" i="0" u="none" strike="noStrike" kern="1200" cap="none" spc="0" normalizeH="0" baseline="0" noProof="0" dirty="0">
              <a:ln>
                <a:noFill/>
              </a:ln>
              <a:solidFill>
                <a:srgbClr val="70AD47">
                  <a:lumMod val="75000"/>
                </a:srgbClr>
              </a:solidFill>
              <a:effectLst/>
              <a:uLnTx/>
              <a:uFillTx/>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31D7F427-1898-42DA-A9A3-FFA774D73B23}"/>
              </a:ext>
            </a:extLst>
          </p:cNvPr>
          <p:cNvSpPr txBox="1"/>
          <p:nvPr/>
        </p:nvSpPr>
        <p:spPr>
          <a:xfrm>
            <a:off x="2388358" y="1789789"/>
            <a:ext cx="6182436" cy="4801314"/>
          </a:xfrm>
          <a:prstGeom prst="rect">
            <a:avLst/>
          </a:prstGeom>
          <a:noFill/>
        </p:spPr>
        <p:txBody>
          <a:bodyPr wrap="square" rtlCol="0">
            <a:spAutoFit/>
          </a:bodyPr>
          <a:lstStyle/>
          <a:p>
            <a:r>
              <a:rPr lang="hr-HR" dirty="0" smtClean="0">
                <a:latin typeface="Arial" panose="020B0604020202020204" pitchFamily="34" charset="0"/>
                <a:cs typeface="Arial" panose="020B0604020202020204" pitchFamily="34" charset="0"/>
              </a:rPr>
              <a:t>Psihološko distanciranje, specifično za pregovaranje pomoću elektroničkih sredstava, može biti korisno za kreativnost i rješavanje problema jer pruža vrijeme za razmišljanje (posebno u slučaju asinkrone komunikacije poput e-pošte).</a:t>
            </a:r>
          </a:p>
          <a:p>
            <a:endParaRPr lang="hr-HR" dirty="0" smtClean="0">
              <a:latin typeface="Arial" panose="020B0604020202020204" pitchFamily="34" charset="0"/>
              <a:cs typeface="Arial" panose="020B0604020202020204" pitchFamily="34" charset="0"/>
            </a:endParaRPr>
          </a:p>
          <a:p>
            <a:pPr algn="just"/>
            <a:r>
              <a:rPr lang="hr-HR" dirty="0" smtClean="0">
                <a:latin typeface="Arial" panose="020B0604020202020204" pitchFamily="34" charset="0"/>
                <a:cs typeface="Arial" panose="020B0604020202020204" pitchFamily="34" charset="0"/>
              </a:rPr>
              <a:t>Neki </a:t>
            </a:r>
            <a:r>
              <a:rPr lang="hr-HR" dirty="0" smtClean="0">
                <a:latin typeface="Arial" panose="020B0604020202020204" pitchFamily="34" charset="0"/>
                <a:cs typeface="Arial" panose="020B0604020202020204" pitchFamily="34" charset="0"/>
              </a:rPr>
              <a:t>pojedinci, </a:t>
            </a:r>
            <a:r>
              <a:rPr lang="hr-HR" dirty="0" smtClean="0">
                <a:latin typeface="Arial" panose="020B0604020202020204" pitchFamily="34" charset="0"/>
                <a:cs typeface="Arial" panose="020B0604020202020204" pitchFamily="34" charset="0"/>
              </a:rPr>
              <a:t>koji su osjećaju manje ugodno u društvenom okruženju, mogu se osjećati osnaženije i </a:t>
            </a:r>
            <a:r>
              <a:rPr lang="hr-HR" dirty="0" smtClean="0">
                <a:latin typeface="Arial" panose="020B0604020202020204" pitchFamily="34" charset="0"/>
                <a:cs typeface="Arial" panose="020B0604020202020204" pitchFamily="34" charset="0"/>
              </a:rPr>
              <a:t>više dijeliti </a:t>
            </a:r>
            <a:r>
              <a:rPr lang="hr-HR" dirty="0" smtClean="0">
                <a:latin typeface="Arial" panose="020B0604020202020204" pitchFamily="34" charset="0"/>
                <a:cs typeface="Arial" panose="020B0604020202020204" pitchFamily="34" charset="0"/>
              </a:rPr>
              <a:t>u virtualnom okruženju, što dovodi do učinkovitijeg rješavanja problema i kreativnih rješenja.</a:t>
            </a:r>
          </a:p>
          <a:p>
            <a:endParaRPr lang="hr-HR" dirty="0" smtClean="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E-pregovaranje je isplativo i vremenski učinkovito, posebno za pregovarače na daljinu. Smanjivanjem putnih troškova strane mogu priuštiti više sjednica i pojašnjenja te veći broj sudionika.</a:t>
            </a:r>
          </a:p>
          <a:p>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773276" y="395291"/>
            <a:ext cx="7338871" cy="646331"/>
          </a:xfrm>
          <a:prstGeom prst="rect">
            <a:avLst/>
          </a:prstGeom>
          <a:noFill/>
        </p:spPr>
        <p:txBody>
          <a:bodyPr wrap="square" rtlCol="0">
            <a:spAutoFit/>
          </a:bodyPr>
          <a:lstStyle/>
          <a:p>
            <a:r>
              <a:rPr lang="hr-HR" sz="3600" b="1" dirty="0">
                <a:solidFill>
                  <a:schemeClr val="accent1">
                    <a:lumMod val="75000"/>
                  </a:schemeClr>
                </a:solidFill>
                <a:latin typeface="Arial" panose="020B0604020202020204" pitchFamily="34" charset="0"/>
                <a:cs typeface="Arial" panose="020B0604020202020204" pitchFamily="34" charset="0"/>
              </a:rPr>
              <a:t>E-pregovaranje</a:t>
            </a:r>
          </a:p>
        </p:txBody>
      </p:sp>
    </p:spTree>
    <p:extLst>
      <p:ext uri="{BB962C8B-B14F-4D97-AF65-F5344CB8AC3E}">
        <p14:creationId xmlns:p14="http://schemas.microsoft.com/office/powerpoint/2010/main" val="5241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193CD764-443A-4093-9286-256B7829FEE3}"/>
              </a:ext>
            </a:extLst>
          </p:cNvPr>
          <p:cNvSpPr/>
          <p:nvPr/>
        </p:nvSpPr>
        <p:spPr>
          <a:xfrm>
            <a:off x="3329354" y="540129"/>
            <a:ext cx="6096000" cy="769441"/>
          </a:xfrm>
          <a:prstGeom prst="rect">
            <a:avLst/>
          </a:prstGeom>
        </p:spPr>
        <p:txBody>
          <a:bodyPr wrap="square">
            <a:spAutoFit/>
          </a:bodyPr>
          <a:lstStyle/>
          <a:p>
            <a:r>
              <a:rPr lang="hr-HR" altLang="it-IT" sz="4400" b="1" dirty="0" smtClean="0">
                <a:latin typeface="Arial" panose="020B0604020202020204" pitchFamily="34" charset="0"/>
                <a:cs typeface="Arial" panose="020B0604020202020204" pitchFamily="34" charset="0"/>
              </a:rPr>
              <a:t>Ciljevi</a:t>
            </a:r>
            <a:r>
              <a:rPr lang="en-GB" altLang="it-IT" sz="4400" b="1" dirty="0" smtClean="0">
                <a:latin typeface="Arial" panose="020B0604020202020204" pitchFamily="34" charset="0"/>
                <a:cs typeface="Arial" panose="020B0604020202020204" pitchFamily="34" charset="0"/>
              </a:rPr>
              <a:t> </a:t>
            </a:r>
            <a:r>
              <a:rPr lang="en-GB" altLang="it-IT" sz="4400" dirty="0" smtClean="0">
                <a:latin typeface="Arial Rounded MT Bold" panose="020F0704030504030204" pitchFamily="34" charset="0"/>
              </a:rPr>
              <a:t> </a:t>
            </a:r>
            <a:endParaRPr lang="en-GB" sz="4400" b="1" dirty="0">
              <a:solidFill>
                <a:schemeClr val="accent1">
                  <a:lumMod val="75000"/>
                </a:schemeClr>
              </a:solidFill>
            </a:endParaRPr>
          </a:p>
        </p:txBody>
      </p:sp>
      <p:sp>
        <p:nvSpPr>
          <p:cNvPr id="2" name="Rettangolo 1">
            <a:extLst>
              <a:ext uri="{FF2B5EF4-FFF2-40B4-BE49-F238E27FC236}">
                <a16:creationId xmlns:a16="http://schemas.microsoft.com/office/drawing/2014/main" xmlns="" id="{8579AF14-3BBD-42D5-95E5-D56A40E10958}"/>
              </a:ext>
            </a:extLst>
          </p:cNvPr>
          <p:cNvSpPr/>
          <p:nvPr/>
        </p:nvSpPr>
        <p:spPr>
          <a:xfrm>
            <a:off x="2575203" y="1690723"/>
            <a:ext cx="5995592" cy="3908762"/>
          </a:xfrm>
          <a:prstGeom prst="rect">
            <a:avLst/>
          </a:prstGeom>
        </p:spPr>
        <p:txBody>
          <a:bodyPr wrap="square">
            <a:spAutoFit/>
          </a:bodyPr>
          <a:lstStyle/>
          <a:p>
            <a:pPr marL="82296" indent="0">
              <a:buFontTx/>
              <a:buNone/>
              <a:defRPr/>
            </a:pPr>
            <a:endParaRPr lang="en-GB" sz="2800" dirty="0">
              <a:latin typeface="Arial Rounded MT Bold" panose="020F0704030504030204" pitchFamily="34" charset="0"/>
            </a:endParaRPr>
          </a:p>
          <a:p>
            <a:pPr>
              <a:defRPr/>
            </a:pPr>
            <a:r>
              <a:rPr lang="en-GB" sz="2400" dirty="0" smtClean="0">
                <a:latin typeface="Arial Rounded MT Bold" panose="020F0704030504030204" pitchFamily="34" charset="0"/>
              </a:rPr>
              <a:t>-</a:t>
            </a:r>
            <a:r>
              <a:rPr lang="hr-HR" sz="2400" dirty="0">
                <a:latin typeface="Arial Rounded MT Bold" panose="020F0704030504030204" pitchFamily="34" charset="0"/>
              </a:rPr>
              <a:t> </a:t>
            </a:r>
            <a:r>
              <a:rPr lang="hr-HR" sz="2400" dirty="0" smtClean="0">
                <a:latin typeface="Arial" panose="020B0604020202020204" pitchFamily="34" charset="0"/>
                <a:cs typeface="Arial" panose="020B0604020202020204" pitchFamily="34" charset="0"/>
              </a:rPr>
              <a:t>Razviti učinkovite </a:t>
            </a:r>
            <a:r>
              <a:rPr lang="hr-HR" sz="2400" dirty="0" smtClean="0">
                <a:latin typeface="Arial" panose="020B0604020202020204" pitchFamily="34" charset="0"/>
                <a:cs typeface="Arial" panose="020B0604020202020204" pitchFamily="34" charset="0"/>
              </a:rPr>
              <a:t>programe </a:t>
            </a:r>
            <a:r>
              <a:rPr lang="hr-HR" sz="2400" dirty="0" smtClean="0">
                <a:latin typeface="Arial" panose="020B0604020202020204" pitchFamily="34" charset="0"/>
                <a:cs typeface="Arial" panose="020B0604020202020204" pitchFamily="34" charset="0"/>
              </a:rPr>
              <a:t>i druge alate za poboljšanje kvalitete </a:t>
            </a:r>
            <a:r>
              <a:rPr lang="hr-HR" sz="2400" i="1" dirty="0" smtClean="0">
                <a:latin typeface="Arial" panose="020B0604020202020204" pitchFamily="34" charset="0"/>
                <a:cs typeface="Arial" panose="020B0604020202020204" pitchFamily="34" charset="0"/>
              </a:rPr>
              <a:t>online</a:t>
            </a:r>
            <a:r>
              <a:rPr lang="hr-HR" sz="2400" dirty="0" smtClean="0">
                <a:latin typeface="Arial" panose="020B0604020202020204" pitchFamily="34" charset="0"/>
                <a:cs typeface="Arial" panose="020B0604020202020204" pitchFamily="34" charset="0"/>
              </a:rPr>
              <a:t> sastanaka</a:t>
            </a:r>
            <a:endParaRPr lang="hr-HR" sz="2800" dirty="0" smtClean="0">
              <a:latin typeface="Arial" panose="020B0604020202020204" pitchFamily="34" charset="0"/>
              <a:cs typeface="Arial" panose="020B0604020202020204" pitchFamily="34" charset="0"/>
            </a:endParaRPr>
          </a:p>
          <a:p>
            <a:pPr>
              <a:defRPr/>
            </a:pPr>
            <a:endParaRPr lang="hr-HR" sz="2400" dirty="0" smtClean="0">
              <a:latin typeface="Arial" panose="020B0604020202020204" pitchFamily="34" charset="0"/>
              <a:cs typeface="Arial" panose="020B0604020202020204" pitchFamily="34" charset="0"/>
            </a:endParaRPr>
          </a:p>
          <a:p>
            <a:pPr>
              <a:defRPr/>
            </a:pPr>
            <a:r>
              <a:rPr lang="hr-HR" sz="2400" dirty="0" smtClean="0">
                <a:latin typeface="Arial" panose="020B0604020202020204" pitchFamily="34" charset="0"/>
                <a:cs typeface="Arial" panose="020B0604020202020204" pitchFamily="34" charset="0"/>
              </a:rPr>
              <a:t>- Riješiti sukobe i pitanja međukulturalne komunikacije</a:t>
            </a:r>
          </a:p>
          <a:p>
            <a:pPr>
              <a:defRPr/>
            </a:pPr>
            <a:endParaRPr lang="hr-HR" sz="2400" dirty="0" smtClean="0">
              <a:latin typeface="Arial" panose="020B0604020202020204" pitchFamily="34" charset="0"/>
              <a:cs typeface="Arial" panose="020B0604020202020204" pitchFamily="34" charset="0"/>
            </a:endParaRPr>
          </a:p>
          <a:p>
            <a:pPr>
              <a:defRPr/>
            </a:pPr>
            <a:r>
              <a:rPr lang="hr-HR" sz="2400" dirty="0" smtClean="0">
                <a:latin typeface="Arial" panose="020B0604020202020204" pitchFamily="34" charset="0"/>
                <a:cs typeface="Arial" panose="020B0604020202020204" pitchFamily="34" charset="0"/>
              </a:rPr>
              <a:t>- Provesti uspješne pregovore koristeći elektronička sredstva</a:t>
            </a:r>
          </a:p>
          <a:p>
            <a:pPr>
              <a:defRPr/>
            </a:pPr>
            <a:endParaRPr lang="en-GB" sz="2800" dirty="0">
              <a:latin typeface="Arial Rounded MT Bold" panose="020F0704030504030204" pitchFamily="34" charset="0"/>
            </a:endParaRPr>
          </a:p>
        </p:txBody>
      </p:sp>
      <p:pic>
        <p:nvPicPr>
          <p:cNvPr id="3" name="Picture 2">
            <a:extLst>
              <a:ext uri="{FF2B5EF4-FFF2-40B4-BE49-F238E27FC236}">
                <a16:creationId xmlns:a16="http://schemas.microsoft.com/office/drawing/2014/main" xmlns="" id="{2A513350-D88E-486C-9E63-27608CC6769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734566" y="2075443"/>
            <a:ext cx="3237561" cy="378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93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320394" y="1639294"/>
            <a:ext cx="53426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ltLang="es-ES" b="1" dirty="0" smtClean="0">
                <a:solidFill>
                  <a:srgbClr val="70AD47">
                    <a:lumMod val="75000"/>
                  </a:srgbClr>
                </a:solidFill>
                <a:latin typeface="Arial" panose="020B0604020202020204" pitchFamily="34" charset="0"/>
                <a:cs typeface="Arial" panose="020B0604020202020204" pitchFamily="34" charset="0"/>
              </a:rPr>
              <a:t>3</a:t>
            </a:r>
            <a:r>
              <a:rPr kumimoji="0" lang="en-GB" altLang="es-ES" sz="1800" b="1" i="0" u="none" strike="noStrike" kern="1200" cap="none" spc="0" normalizeH="0" baseline="0" noProof="0" dirty="0" smtClean="0">
                <a:ln>
                  <a:noFill/>
                </a:ln>
                <a:solidFill>
                  <a:srgbClr val="70AD47">
                    <a:lumMod val="75000"/>
                  </a:srgbClr>
                </a:solidFill>
                <a:effectLst/>
                <a:uLnTx/>
                <a:uFillTx/>
                <a:latin typeface="Arial" panose="020B0604020202020204" pitchFamily="34" charset="0"/>
                <a:cs typeface="Arial" panose="020B0604020202020204" pitchFamily="34" charset="0"/>
              </a:rPr>
              <a:t>. </a:t>
            </a:r>
            <a:r>
              <a:rPr kumimoji="0" lang="hr-HR" altLang="es-ES" sz="1800" b="1" i="0" u="none" strike="noStrike" kern="1200" cap="none" spc="0" normalizeH="0" baseline="0" noProof="0" dirty="0" smtClean="0">
                <a:ln>
                  <a:noFill/>
                </a:ln>
                <a:solidFill>
                  <a:srgbClr val="70AD47">
                    <a:lumMod val="75000"/>
                  </a:srgbClr>
                </a:solidFill>
                <a:effectLst/>
                <a:uLnTx/>
                <a:uFillTx/>
                <a:latin typeface="Arial" panose="020B0604020202020204" pitchFamily="34" charset="0"/>
                <a:cs typeface="Arial" panose="020B0604020202020204" pitchFamily="34" charset="0"/>
              </a:rPr>
              <a:t>Nedostaci</a:t>
            </a:r>
            <a:r>
              <a:rPr kumimoji="0" lang="en-GB" altLang="es-ES" sz="1800" b="1" i="0" u="none" strike="noStrike" kern="1200" cap="none" spc="0" normalizeH="0" baseline="0" noProof="0" dirty="0" smtClean="0">
                <a:ln>
                  <a:noFill/>
                </a:ln>
                <a:solidFill>
                  <a:srgbClr val="70AD47">
                    <a:lumMod val="75000"/>
                  </a:srgbClr>
                </a:solidFill>
                <a:effectLst/>
                <a:uLnTx/>
                <a:uFillTx/>
                <a:latin typeface="Arial" panose="020B0604020202020204" pitchFamily="34" charset="0"/>
                <a:cs typeface="Arial" panose="020B0604020202020204" pitchFamily="34" charset="0"/>
              </a:rPr>
              <a:t> e-</a:t>
            </a:r>
            <a:r>
              <a:rPr kumimoji="0" lang="hr-HR" altLang="es-ES" sz="1800" b="1" i="0" u="none" strike="noStrike" kern="1200" cap="none" spc="0" normalizeH="0" baseline="0" noProof="0" dirty="0" smtClean="0">
                <a:ln>
                  <a:noFill/>
                </a:ln>
                <a:solidFill>
                  <a:srgbClr val="70AD47">
                    <a:lumMod val="75000"/>
                  </a:srgbClr>
                </a:solidFill>
                <a:effectLst/>
                <a:uLnTx/>
                <a:uFillTx/>
                <a:latin typeface="Arial" panose="020B0604020202020204" pitchFamily="34" charset="0"/>
                <a:cs typeface="Arial" panose="020B0604020202020204" pitchFamily="34" charset="0"/>
              </a:rPr>
              <a:t>pregovaranja</a:t>
            </a:r>
            <a:endParaRPr kumimoji="0" lang="en-GB" altLang="es-ES" sz="1800" b="1" i="0" u="none" strike="noStrike" kern="1200" cap="none" spc="0" normalizeH="0" baseline="0" noProof="0" dirty="0">
              <a:ln>
                <a:noFill/>
              </a:ln>
              <a:solidFill>
                <a:srgbClr val="70AD47">
                  <a:lumMod val="75000"/>
                </a:srgbClr>
              </a:solidFill>
              <a:effectLst/>
              <a:uLnTx/>
              <a:uFillTx/>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31D7F427-1898-42DA-A9A3-FFA774D73B23}"/>
              </a:ext>
            </a:extLst>
          </p:cNvPr>
          <p:cNvSpPr txBox="1"/>
          <p:nvPr/>
        </p:nvSpPr>
        <p:spPr>
          <a:xfrm>
            <a:off x="2320393" y="2193292"/>
            <a:ext cx="9198317" cy="3416320"/>
          </a:xfrm>
          <a:prstGeom prst="rect">
            <a:avLst/>
          </a:prstGeom>
          <a:noFill/>
        </p:spPr>
        <p:txBody>
          <a:bodyPr wrap="square" rtlCol="0">
            <a:spAutoFit/>
          </a:bodyPr>
          <a:lstStyle/>
          <a:p>
            <a:pPr algn="just"/>
            <a:r>
              <a:rPr lang="hr-HR" dirty="0" smtClean="0">
                <a:latin typeface="Arial" panose="020B0604020202020204" pitchFamily="34" charset="0"/>
                <a:cs typeface="Arial" panose="020B0604020202020204" pitchFamily="34" charset="0"/>
              </a:rPr>
              <a:t>Tijekom e-pregovora teže je izgraditi odnos, pogotovo ako se osobe nikad prije nisu susrele licem u lice.</a:t>
            </a:r>
          </a:p>
          <a:p>
            <a:pPr algn="just"/>
            <a:endParaRPr lang="hr-HR" dirty="0" smtClean="0">
              <a:latin typeface="Arial" panose="020B0604020202020204" pitchFamily="34" charset="0"/>
              <a:cs typeface="Arial" panose="020B0604020202020204" pitchFamily="34" charset="0"/>
            </a:endParaRPr>
          </a:p>
          <a:p>
            <a:pPr algn="just"/>
            <a:r>
              <a:rPr lang="hr-HR" dirty="0" smtClean="0">
                <a:latin typeface="Arial" panose="020B0604020202020204" pitchFamily="34" charset="0"/>
                <a:cs typeface="Arial" panose="020B0604020202020204" pitchFamily="34" charset="0"/>
              </a:rPr>
              <a:t>Neverbalna komunikacija manje je učinkovita, a neka istraživanja pokazuju da se velik postotak e-pošte pogrešno tumači i može se smatrati hladnim ili agresivnim.</a:t>
            </a:r>
          </a:p>
          <a:p>
            <a:endParaRPr lang="hr-HR" dirty="0" smtClean="0">
              <a:latin typeface="Arial" panose="020B0604020202020204" pitchFamily="34" charset="0"/>
              <a:cs typeface="Arial" panose="020B0604020202020204" pitchFamily="34" charset="0"/>
            </a:endParaRPr>
          </a:p>
          <a:p>
            <a:pPr algn="just"/>
            <a:r>
              <a:rPr lang="hr-HR" dirty="0" smtClean="0">
                <a:latin typeface="Arial" panose="020B0604020202020204" pitchFamily="34" charset="0"/>
                <a:cs typeface="Arial" panose="020B0604020202020204" pitchFamily="34" charset="0"/>
              </a:rPr>
              <a:t>Ako se pravilno ne riješe, tehnička pitanja mogu biti frustrirajuća i dovesti do nezadovoljavajućih ishoda pregovora.</a:t>
            </a: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773276" y="395291"/>
            <a:ext cx="7338871" cy="646331"/>
          </a:xfrm>
          <a:prstGeom prst="rect">
            <a:avLst/>
          </a:prstGeom>
          <a:noFill/>
        </p:spPr>
        <p:txBody>
          <a:bodyPr wrap="square" rtlCol="0">
            <a:spAutoFit/>
          </a:bodyPr>
          <a:lstStyle/>
          <a:p>
            <a:r>
              <a:rPr lang="hr-HR" sz="3600" b="1" dirty="0">
                <a:solidFill>
                  <a:schemeClr val="accent1">
                    <a:lumMod val="75000"/>
                  </a:schemeClr>
                </a:solidFill>
                <a:latin typeface="Arial" panose="020B0604020202020204" pitchFamily="34" charset="0"/>
                <a:cs typeface="Arial" panose="020B0604020202020204" pitchFamily="34" charset="0"/>
              </a:rPr>
              <a:t>E-pregovaranje</a:t>
            </a:r>
          </a:p>
        </p:txBody>
      </p:sp>
    </p:spTree>
    <p:extLst>
      <p:ext uri="{BB962C8B-B14F-4D97-AF65-F5344CB8AC3E}">
        <p14:creationId xmlns:p14="http://schemas.microsoft.com/office/powerpoint/2010/main" val="194367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5498922" y="2099445"/>
            <a:ext cx="5813329" cy="369332"/>
          </a:xfrm>
          <a:prstGeom prst="rect">
            <a:avLst/>
          </a:prstGeom>
          <a:noFill/>
        </p:spPr>
        <p:txBody>
          <a:bodyPr wrap="square" rtlCol="0">
            <a:spAutoFit/>
          </a:bodyPr>
          <a:lstStyle/>
          <a:p>
            <a:pPr lvl="0">
              <a:defRPr/>
            </a:pPr>
            <a:r>
              <a:rPr lang="en-GB" altLang="es-ES" b="1" dirty="0">
                <a:solidFill>
                  <a:srgbClr val="70AD47">
                    <a:lumMod val="75000"/>
                  </a:srgbClr>
                </a:solidFill>
                <a:latin typeface="Arial" panose="020B0604020202020204" pitchFamily="34" charset="0"/>
                <a:cs typeface="Arial" panose="020B0604020202020204" pitchFamily="34" charset="0"/>
              </a:rPr>
              <a:t>3</a:t>
            </a:r>
            <a:r>
              <a:rPr kumimoji="0" lang="en-GB" altLang="es-ES" sz="1800" b="1" i="0" u="none" strike="noStrike" kern="1200" cap="none" spc="0" normalizeH="0" baseline="0" noProof="0" dirty="0">
                <a:ln>
                  <a:noFill/>
                </a:ln>
                <a:solidFill>
                  <a:srgbClr val="70AD47">
                    <a:lumMod val="75000"/>
                  </a:srgbClr>
                </a:solidFill>
                <a:effectLst/>
                <a:uLnTx/>
                <a:uFillTx/>
                <a:latin typeface="Arial" panose="020B0604020202020204" pitchFamily="34" charset="0"/>
                <a:cs typeface="Arial" panose="020B0604020202020204" pitchFamily="34" charset="0"/>
              </a:rPr>
              <a:t>. </a:t>
            </a:r>
            <a:r>
              <a:rPr lang="pl-PL" altLang="es-ES" b="1" dirty="0">
                <a:solidFill>
                  <a:srgbClr val="70AD47">
                    <a:lumMod val="75000"/>
                  </a:srgbClr>
                </a:solidFill>
                <a:latin typeface="Arial" panose="020B0604020202020204" pitchFamily="34" charset="0"/>
                <a:cs typeface="Arial" panose="020B0604020202020204" pitchFamily="34" charset="0"/>
              </a:rPr>
              <a:t>Koje je najbolje sredstvo za e-pregovaranje?</a:t>
            </a:r>
            <a:endParaRPr kumimoji="0" lang="en-GB" altLang="es-ES" sz="1800" b="1" i="0" u="none" strike="noStrike" kern="1200" cap="none" spc="0" normalizeH="0" baseline="0" noProof="0" dirty="0">
              <a:ln>
                <a:noFill/>
              </a:ln>
              <a:solidFill>
                <a:srgbClr val="70AD47">
                  <a:lumMod val="75000"/>
                </a:srgbClr>
              </a:solidFill>
              <a:effectLst/>
              <a:uLnTx/>
              <a:uFillTx/>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31D7F427-1898-42DA-A9A3-FFA774D73B23}"/>
              </a:ext>
            </a:extLst>
          </p:cNvPr>
          <p:cNvSpPr txBox="1"/>
          <p:nvPr/>
        </p:nvSpPr>
        <p:spPr>
          <a:xfrm>
            <a:off x="5686568" y="2757923"/>
            <a:ext cx="5793608" cy="2308324"/>
          </a:xfrm>
          <a:prstGeom prst="rect">
            <a:avLst/>
          </a:prstGeom>
          <a:noFill/>
        </p:spPr>
        <p:txBody>
          <a:bodyPr wrap="square" rtlCol="0">
            <a:spAutoFit/>
          </a:bodyPr>
          <a:lstStyle/>
          <a:p>
            <a:pPr algn="just"/>
            <a:r>
              <a:rPr lang="hr-HR" dirty="0" smtClean="0">
                <a:latin typeface="Arial" panose="020B0604020202020204" pitchFamily="34" charset="0"/>
                <a:cs typeface="Arial" panose="020B0604020202020204" pitchFamily="34" charset="0"/>
              </a:rPr>
              <a:t>Izbor alata ovisi o stilu pregovaranja (suradnički ili natjecateljski), vrsti informacija koje će se dijeliti, fazi pregovora, broju i profilu sudionika.</a:t>
            </a:r>
          </a:p>
          <a:p>
            <a:pPr algn="just"/>
            <a:endParaRPr lang="hr-HR" dirty="0" smtClean="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Radi veće psihološke blizine, videokonferencije su poželjnije.</a:t>
            </a:r>
          </a:p>
          <a:p>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3076062" y="548165"/>
            <a:ext cx="7338871" cy="646331"/>
          </a:xfrm>
          <a:prstGeom prst="rect">
            <a:avLst/>
          </a:prstGeom>
          <a:noFill/>
        </p:spPr>
        <p:txBody>
          <a:bodyPr wrap="square" rtlCol="0">
            <a:spAutoFit/>
          </a:bodyPr>
          <a:lstStyle/>
          <a:p>
            <a:r>
              <a:rPr lang="hr-HR" sz="3600" b="1" dirty="0">
                <a:solidFill>
                  <a:schemeClr val="accent1">
                    <a:lumMod val="75000"/>
                  </a:schemeClr>
                </a:solidFill>
                <a:latin typeface="Arial" panose="020B0604020202020204" pitchFamily="34" charset="0"/>
                <a:cs typeface="Arial" panose="020B0604020202020204" pitchFamily="34" charset="0"/>
              </a:rPr>
              <a:t>E-pregovaranje</a:t>
            </a:r>
          </a:p>
        </p:txBody>
      </p:sp>
      <p:pic>
        <p:nvPicPr>
          <p:cNvPr id="3" name="Picture 2">
            <a:extLst>
              <a:ext uri="{FF2B5EF4-FFF2-40B4-BE49-F238E27FC236}">
                <a16:creationId xmlns:a16="http://schemas.microsoft.com/office/drawing/2014/main" xmlns="" id="{333377EE-D6A7-4953-9E6E-8C838671C299}"/>
              </a:ext>
            </a:extLst>
          </p:cNvPr>
          <p:cNvPicPr>
            <a:picLocks noChangeAspect="1"/>
          </p:cNvPicPr>
          <p:nvPr/>
        </p:nvPicPr>
        <p:blipFill>
          <a:blip r:embed="rId5"/>
          <a:stretch>
            <a:fillRect/>
          </a:stretch>
        </p:blipFill>
        <p:spPr>
          <a:xfrm>
            <a:off x="3076062" y="2757923"/>
            <a:ext cx="2102176" cy="2013810"/>
          </a:xfrm>
          <a:prstGeom prst="rect">
            <a:avLst/>
          </a:prstGeom>
        </p:spPr>
      </p:pic>
    </p:spTree>
    <p:extLst>
      <p:ext uri="{BB962C8B-B14F-4D97-AF65-F5344CB8AC3E}">
        <p14:creationId xmlns:p14="http://schemas.microsoft.com/office/powerpoint/2010/main" val="132574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5976594" y="1701184"/>
            <a:ext cx="5813329" cy="369332"/>
          </a:xfrm>
          <a:prstGeom prst="rect">
            <a:avLst/>
          </a:prstGeom>
          <a:noFill/>
        </p:spPr>
        <p:txBody>
          <a:bodyPr wrap="square" rtlCol="0">
            <a:spAutoFit/>
          </a:bodyPr>
          <a:lstStyle/>
          <a:p>
            <a:pPr lvl="0">
              <a:defRPr/>
            </a:pPr>
            <a:r>
              <a:rPr lang="hr-HR" altLang="es-ES" b="1" dirty="0" smtClean="0">
                <a:solidFill>
                  <a:srgbClr val="70AD47">
                    <a:lumMod val="75000"/>
                  </a:srgbClr>
                </a:solidFill>
                <a:latin typeface="Arial" panose="020B0604020202020204" pitchFamily="34" charset="0"/>
                <a:cs typeface="Arial" panose="020B0604020202020204" pitchFamily="34" charset="0"/>
              </a:rPr>
              <a:t>4</a:t>
            </a:r>
            <a:r>
              <a:rPr kumimoji="0" lang="en-GB" altLang="es-ES" sz="1800" b="1" i="0" u="none" strike="noStrike" kern="1200" cap="none" spc="0" normalizeH="0" baseline="0" noProof="0" dirty="0" smtClean="0">
                <a:ln>
                  <a:noFill/>
                </a:ln>
                <a:solidFill>
                  <a:srgbClr val="70AD47">
                    <a:lumMod val="75000"/>
                  </a:srgbClr>
                </a:solidFill>
                <a:effectLst/>
                <a:uLnTx/>
                <a:uFillTx/>
                <a:latin typeface="Arial" panose="020B0604020202020204" pitchFamily="34" charset="0"/>
                <a:cs typeface="Arial" panose="020B0604020202020204" pitchFamily="34" charset="0"/>
              </a:rPr>
              <a:t>. </a:t>
            </a:r>
            <a:r>
              <a:rPr lang="hr-HR" altLang="es-ES" b="1" dirty="0" smtClean="0">
                <a:solidFill>
                  <a:srgbClr val="70AD47">
                    <a:lumMod val="75000"/>
                  </a:srgbClr>
                </a:solidFill>
                <a:latin typeface="Arial" panose="020B0604020202020204" pitchFamily="34" charset="0"/>
                <a:cs typeface="Arial" panose="020B0604020202020204" pitchFamily="34" charset="0"/>
              </a:rPr>
              <a:t>Praktični savjeti za e-pregovaranje</a:t>
            </a:r>
            <a:endParaRPr kumimoji="0" lang="hr-HR" altLang="es-ES" sz="1800" b="1" i="0" u="none" strike="noStrike" kern="1200" cap="none" spc="0" normalizeH="0" baseline="0" dirty="0">
              <a:ln>
                <a:noFill/>
              </a:ln>
              <a:solidFill>
                <a:srgbClr val="70AD47">
                  <a:lumMod val="75000"/>
                </a:srgbClr>
              </a:solidFill>
              <a:effectLst/>
              <a:uLnTx/>
              <a:uFillTx/>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31D7F427-1898-42DA-A9A3-FFA774D73B23}"/>
              </a:ext>
            </a:extLst>
          </p:cNvPr>
          <p:cNvSpPr txBox="1"/>
          <p:nvPr/>
        </p:nvSpPr>
        <p:spPr>
          <a:xfrm>
            <a:off x="5996315" y="2322055"/>
            <a:ext cx="5793608" cy="3139321"/>
          </a:xfrm>
          <a:prstGeom prst="rect">
            <a:avLst/>
          </a:prstGeom>
          <a:noFill/>
        </p:spPr>
        <p:txBody>
          <a:bodyPr wrap="square" rtlCol="0">
            <a:spAutoFit/>
          </a:bodyPr>
          <a:lstStyle/>
          <a:p>
            <a:pPr algn="just"/>
            <a:r>
              <a:rPr lang="hr-HR" dirty="0" smtClean="0">
                <a:latin typeface="Arial" panose="020B0604020202020204" pitchFamily="34" charset="0"/>
                <a:cs typeface="Arial" panose="020B0604020202020204" pitchFamily="34" charset="0"/>
              </a:rPr>
              <a:t>Ovisno o svrsi pregovora, proces se može odvijati u više faza. Možete izmjenjivati sredstva koja promiču psihološko udaljavanje ili blizinu, ovisno što bolje odgovara vašim potrebama.</a:t>
            </a:r>
          </a:p>
          <a:p>
            <a:pPr algn="just"/>
            <a:endParaRPr lang="hr-HR" dirty="0" smtClean="0">
              <a:latin typeface="Arial" panose="020B0604020202020204" pitchFamily="34" charset="0"/>
              <a:cs typeface="Arial" panose="020B0604020202020204" pitchFamily="34" charset="0"/>
            </a:endParaRPr>
          </a:p>
          <a:p>
            <a:pPr algn="just"/>
            <a:r>
              <a:rPr lang="hr-HR" dirty="0" smtClean="0">
                <a:latin typeface="Arial" panose="020B0604020202020204" pitchFamily="34" charset="0"/>
                <a:cs typeface="Arial" panose="020B0604020202020204" pitchFamily="34" charset="0"/>
              </a:rPr>
              <a:t>Na primjer, možete koristiti pismenu komunikaciju u fazi koja prethodi pregovaranju, zatim organizirati video poziv za fazu razmjene informacija i predlaganja te nakon toga dodatno nazvati.</a:t>
            </a:r>
          </a:p>
          <a:p>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773276" y="460956"/>
            <a:ext cx="7338871" cy="646331"/>
          </a:xfrm>
          <a:prstGeom prst="rect">
            <a:avLst/>
          </a:prstGeom>
          <a:noFill/>
        </p:spPr>
        <p:txBody>
          <a:bodyPr wrap="square" rtlCol="0">
            <a:spAutoFit/>
          </a:bodyPr>
          <a:lstStyle/>
          <a:p>
            <a:r>
              <a:rPr lang="hr-HR" sz="3600" b="1" dirty="0">
                <a:solidFill>
                  <a:schemeClr val="accent1">
                    <a:lumMod val="75000"/>
                  </a:schemeClr>
                </a:solidFill>
                <a:latin typeface="Arial" panose="020B0604020202020204" pitchFamily="34" charset="0"/>
                <a:cs typeface="Arial" panose="020B0604020202020204" pitchFamily="34" charset="0"/>
              </a:rPr>
              <a:t>E-pregovaranje</a:t>
            </a:r>
          </a:p>
        </p:txBody>
      </p:sp>
      <p:pic>
        <p:nvPicPr>
          <p:cNvPr id="14" name="Picture 13" descr="A screenshot of a video game&#10;&#10;Description automatically generated">
            <a:extLst>
              <a:ext uri="{FF2B5EF4-FFF2-40B4-BE49-F238E27FC236}">
                <a16:creationId xmlns:a16="http://schemas.microsoft.com/office/drawing/2014/main" xmlns="" id="{12480A2E-48E9-4D2F-BAB8-670F050873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4477" y="2063974"/>
            <a:ext cx="3225659" cy="3225659"/>
          </a:xfrm>
          <a:prstGeom prst="rect">
            <a:avLst/>
          </a:prstGeom>
        </p:spPr>
      </p:pic>
    </p:spTree>
    <p:extLst>
      <p:ext uri="{BB962C8B-B14F-4D97-AF65-F5344CB8AC3E}">
        <p14:creationId xmlns:p14="http://schemas.microsoft.com/office/powerpoint/2010/main" val="374552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29517"/>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333259" y="1222730"/>
            <a:ext cx="5813329" cy="369332"/>
          </a:xfrm>
          <a:prstGeom prst="rect">
            <a:avLst/>
          </a:prstGeom>
          <a:noFill/>
        </p:spPr>
        <p:txBody>
          <a:bodyPr wrap="square" rtlCol="0">
            <a:spAutoFit/>
          </a:bodyPr>
          <a:lstStyle/>
          <a:p>
            <a:pPr lvl="0">
              <a:defRPr/>
            </a:pPr>
            <a:r>
              <a:rPr lang="hr-HR" altLang="es-ES" b="1" dirty="0" smtClean="0">
                <a:solidFill>
                  <a:srgbClr val="70AD47">
                    <a:lumMod val="75000"/>
                  </a:srgbClr>
                </a:solidFill>
                <a:latin typeface="Arial" panose="020B0604020202020204" pitchFamily="34" charset="0"/>
                <a:cs typeface="Arial" panose="020B0604020202020204" pitchFamily="34" charset="0"/>
              </a:rPr>
              <a:t>4</a:t>
            </a:r>
            <a:r>
              <a:rPr kumimoji="0" lang="en-GB" altLang="es-ES" sz="1800" b="1" i="0" u="none" strike="noStrike" kern="1200" cap="none" spc="0" normalizeH="0" baseline="0" noProof="0" dirty="0" smtClean="0">
                <a:ln>
                  <a:noFill/>
                </a:ln>
                <a:solidFill>
                  <a:srgbClr val="70AD47">
                    <a:lumMod val="75000"/>
                  </a:srgbClr>
                </a:solidFill>
                <a:effectLst/>
                <a:uLnTx/>
                <a:uFillTx/>
                <a:latin typeface="Arial" panose="020B0604020202020204" pitchFamily="34" charset="0"/>
                <a:cs typeface="Arial" panose="020B0604020202020204" pitchFamily="34" charset="0"/>
              </a:rPr>
              <a:t>. </a:t>
            </a:r>
            <a:r>
              <a:rPr lang="hr-HR" altLang="es-ES" b="1" dirty="0">
                <a:solidFill>
                  <a:srgbClr val="70AD47">
                    <a:lumMod val="75000"/>
                  </a:srgbClr>
                </a:solidFill>
                <a:latin typeface="Arial" panose="020B0604020202020204" pitchFamily="34" charset="0"/>
                <a:cs typeface="Arial" panose="020B0604020202020204" pitchFamily="34" charset="0"/>
              </a:rPr>
              <a:t>Praktični savjeti za e-pregovaranje</a:t>
            </a:r>
            <a:endParaRPr kumimoji="0" lang="en-GB" altLang="es-ES" sz="1800" b="1" i="0" u="none" strike="noStrike" kern="1200" cap="none" spc="0" normalizeH="0" baseline="0" noProof="0" dirty="0">
              <a:ln>
                <a:noFill/>
              </a:ln>
              <a:solidFill>
                <a:srgbClr val="70AD47">
                  <a:lumMod val="75000"/>
                </a:srgbClr>
              </a:solidFill>
              <a:effectLst/>
              <a:uLnTx/>
              <a:uFillTx/>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31D7F427-1898-42DA-A9A3-FFA774D73B23}"/>
              </a:ext>
            </a:extLst>
          </p:cNvPr>
          <p:cNvSpPr txBox="1"/>
          <p:nvPr/>
        </p:nvSpPr>
        <p:spPr>
          <a:xfrm>
            <a:off x="2333259" y="1813173"/>
            <a:ext cx="5793608" cy="4247317"/>
          </a:xfrm>
          <a:prstGeom prst="rect">
            <a:avLst/>
          </a:prstGeom>
          <a:noFill/>
        </p:spPr>
        <p:txBody>
          <a:bodyPr wrap="square" rtlCol="0">
            <a:spAutoFit/>
          </a:bodyPr>
          <a:lstStyle/>
          <a:p>
            <a:pPr algn="just"/>
            <a:r>
              <a:rPr lang="hr-HR" dirty="0" smtClean="0">
                <a:latin typeface="Arial" panose="020B0604020202020204" pitchFamily="34" charset="0"/>
                <a:cs typeface="Arial" panose="020B0604020202020204" pitchFamily="34" charset="0"/>
              </a:rPr>
              <a:t>Uvijek temeljito planirajte svoje pregovaračke </a:t>
            </a:r>
            <a:r>
              <a:rPr lang="hr-HR" dirty="0" smtClean="0">
                <a:latin typeface="Arial" panose="020B0604020202020204" pitchFamily="34" charset="0"/>
                <a:cs typeface="Arial" panose="020B0604020202020204" pitchFamily="34" charset="0"/>
              </a:rPr>
              <a:t>sastanke. </a:t>
            </a:r>
            <a:r>
              <a:rPr lang="hr-HR" dirty="0" smtClean="0">
                <a:latin typeface="Arial" panose="020B0604020202020204" pitchFamily="34" charset="0"/>
                <a:cs typeface="Arial" panose="020B0604020202020204" pitchFamily="34" charset="0"/>
              </a:rPr>
              <a:t>Imajte </a:t>
            </a:r>
            <a:r>
              <a:rPr lang="hr-HR" dirty="0" smtClean="0">
                <a:latin typeface="Arial" panose="020B0604020202020204" pitchFamily="34" charset="0"/>
                <a:cs typeface="Arial" panose="020B0604020202020204" pitchFamily="34" charset="0"/>
              </a:rPr>
              <a:t>tekst/podsjetnik </a:t>
            </a:r>
            <a:r>
              <a:rPr lang="hr-HR" dirty="0" smtClean="0">
                <a:latin typeface="Arial" panose="020B0604020202020204" pitchFamily="34" charset="0"/>
                <a:cs typeface="Arial" panose="020B0604020202020204" pitchFamily="34" charset="0"/>
              </a:rPr>
              <a:t>za </a:t>
            </a:r>
            <a:r>
              <a:rPr lang="hr-HR" dirty="0" smtClean="0">
                <a:latin typeface="Arial" panose="020B0604020202020204" pitchFamily="34" charset="0"/>
                <a:cs typeface="Arial" panose="020B0604020202020204" pitchFamily="34" charset="0"/>
              </a:rPr>
              <a:t>telefonske </a:t>
            </a:r>
            <a:r>
              <a:rPr lang="hr-HR" dirty="0" smtClean="0">
                <a:latin typeface="Arial" panose="020B0604020202020204" pitchFamily="34" charset="0"/>
                <a:cs typeface="Arial" panose="020B0604020202020204" pitchFamily="34" charset="0"/>
              </a:rPr>
              <a:t>pozive i dnevni red za video konferencije. Uvijek provjerite privitke i ispravnost e-pošte i ne zaboravite na pravilno formuliranje predmeta e-pošte.</a:t>
            </a:r>
          </a:p>
          <a:p>
            <a:pPr algn="just"/>
            <a:endParaRPr lang="hr-HR" dirty="0" smtClean="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Riješite tehnička pitanja - upoznajte se s tehnologijom koju koristite. Prije </a:t>
            </a:r>
            <a:r>
              <a:rPr lang="hr-HR" dirty="0" smtClean="0">
                <a:latin typeface="Arial" panose="020B0604020202020204" pitchFamily="34" charset="0"/>
                <a:cs typeface="Arial" panose="020B0604020202020204" pitchFamily="34" charset="0"/>
              </a:rPr>
              <a:t>svakog sastanka </a:t>
            </a:r>
            <a:r>
              <a:rPr lang="hr-HR" dirty="0" smtClean="0">
                <a:latin typeface="Arial" panose="020B0604020202020204" pitchFamily="34" charset="0"/>
                <a:cs typeface="Arial" panose="020B0604020202020204" pitchFamily="34" charset="0"/>
              </a:rPr>
              <a:t>izvršite tehničku provjeru.</a:t>
            </a:r>
          </a:p>
          <a:p>
            <a:endParaRPr lang="hr-HR" dirty="0" smtClean="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Ozračje </a:t>
            </a:r>
            <a:r>
              <a:rPr lang="hr-HR" dirty="0" smtClean="0">
                <a:latin typeface="Arial" panose="020B0604020202020204" pitchFamily="34" charset="0"/>
                <a:cs typeface="Arial" panose="020B0604020202020204" pitchFamily="34" charset="0"/>
              </a:rPr>
              <a:t>pregovora možete postaviti u video pozivu pokazujući određenu pozadinu (više ili manje službenu), odjeću koju vi ili članovi vašeg tima nosite, osvjetljenje koje koristite itd.</a:t>
            </a:r>
          </a:p>
          <a:p>
            <a:endParaRPr lang="it-IT" dirty="0">
              <a:latin typeface="Arial Rounded MT Bold" panose="020F0704030504030204" pitchFamily="34" charset="0"/>
            </a:endParaRPr>
          </a:p>
        </p:txBody>
      </p:sp>
      <p:sp>
        <p:nvSpPr>
          <p:cNvPr id="13" name="TextBox 2"/>
          <p:cNvSpPr txBox="1"/>
          <p:nvPr/>
        </p:nvSpPr>
        <p:spPr>
          <a:xfrm>
            <a:off x="2773276" y="395291"/>
            <a:ext cx="7338871" cy="646331"/>
          </a:xfrm>
          <a:prstGeom prst="rect">
            <a:avLst/>
          </a:prstGeom>
          <a:noFill/>
        </p:spPr>
        <p:txBody>
          <a:bodyPr wrap="square" rtlCol="0">
            <a:spAutoFit/>
          </a:bodyPr>
          <a:lstStyle/>
          <a:p>
            <a:r>
              <a:rPr lang="hr-HR" sz="3600" b="1" dirty="0">
                <a:solidFill>
                  <a:schemeClr val="accent1">
                    <a:lumMod val="75000"/>
                  </a:schemeClr>
                </a:solidFill>
                <a:latin typeface="Arial" panose="020B0604020202020204" pitchFamily="34" charset="0"/>
                <a:cs typeface="Arial" panose="020B0604020202020204" pitchFamily="34" charset="0"/>
              </a:rPr>
              <a:t>E-pregovaranje</a:t>
            </a:r>
          </a:p>
        </p:txBody>
      </p:sp>
      <p:pic>
        <p:nvPicPr>
          <p:cNvPr id="10" name="Picture 9">
            <a:extLst>
              <a:ext uri="{FF2B5EF4-FFF2-40B4-BE49-F238E27FC236}">
                <a16:creationId xmlns:a16="http://schemas.microsoft.com/office/drawing/2014/main" xmlns="" id="{3B27CD55-9EF0-4FA2-A911-9F2DB254AC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1827" y="2619047"/>
            <a:ext cx="3716268" cy="2600286"/>
          </a:xfrm>
          <a:prstGeom prst="rect">
            <a:avLst/>
          </a:prstGeom>
        </p:spPr>
      </p:pic>
    </p:spTree>
    <p:extLst>
      <p:ext uri="{BB962C8B-B14F-4D97-AF65-F5344CB8AC3E}">
        <p14:creationId xmlns:p14="http://schemas.microsoft.com/office/powerpoint/2010/main" val="237704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420965" y="1562205"/>
            <a:ext cx="5813329" cy="369332"/>
          </a:xfrm>
          <a:prstGeom prst="rect">
            <a:avLst/>
          </a:prstGeom>
          <a:noFill/>
        </p:spPr>
        <p:txBody>
          <a:bodyPr wrap="square" rtlCol="0">
            <a:spAutoFit/>
          </a:bodyPr>
          <a:lstStyle/>
          <a:p>
            <a:pPr lvl="0">
              <a:defRPr/>
            </a:pPr>
            <a:r>
              <a:rPr lang="hr-HR" altLang="es-ES" b="1" dirty="0" smtClean="0">
                <a:solidFill>
                  <a:srgbClr val="70AD47">
                    <a:lumMod val="75000"/>
                  </a:srgbClr>
                </a:solidFill>
                <a:latin typeface="Arial" panose="020B0604020202020204" pitchFamily="34" charset="0"/>
                <a:cs typeface="Arial" panose="020B0604020202020204" pitchFamily="34" charset="0"/>
              </a:rPr>
              <a:t>4</a:t>
            </a:r>
            <a:r>
              <a:rPr kumimoji="0" lang="en-GB" altLang="es-ES" sz="1800" b="1" i="0" u="none" strike="noStrike" kern="1200" cap="none" spc="0" normalizeH="0" baseline="0" noProof="0" dirty="0" smtClean="0">
                <a:ln>
                  <a:noFill/>
                </a:ln>
                <a:solidFill>
                  <a:srgbClr val="70AD47">
                    <a:lumMod val="75000"/>
                  </a:srgbClr>
                </a:solidFill>
                <a:effectLst/>
                <a:uLnTx/>
                <a:uFillTx/>
                <a:latin typeface="Arial" panose="020B0604020202020204" pitchFamily="34" charset="0"/>
                <a:cs typeface="Arial" panose="020B0604020202020204" pitchFamily="34" charset="0"/>
              </a:rPr>
              <a:t>. </a:t>
            </a:r>
            <a:r>
              <a:rPr lang="hr-HR" altLang="es-ES" b="1" dirty="0">
                <a:solidFill>
                  <a:srgbClr val="70AD47">
                    <a:lumMod val="75000"/>
                  </a:srgbClr>
                </a:solidFill>
                <a:latin typeface="Arial" panose="020B0604020202020204" pitchFamily="34" charset="0"/>
                <a:cs typeface="Arial" panose="020B0604020202020204" pitchFamily="34" charset="0"/>
              </a:rPr>
              <a:t>Praktični savjeti za e-pregovaranje</a:t>
            </a:r>
            <a:endParaRPr kumimoji="0" lang="en-GB" altLang="es-ES" sz="1800" b="1" i="0" u="none" strike="noStrike" kern="1200" cap="none" spc="0" normalizeH="0" baseline="0" noProof="0" dirty="0">
              <a:ln>
                <a:noFill/>
              </a:ln>
              <a:solidFill>
                <a:srgbClr val="70AD47">
                  <a:lumMod val="75000"/>
                </a:srgbClr>
              </a:solidFill>
              <a:effectLst/>
              <a:uLnTx/>
              <a:uFillTx/>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31D7F427-1898-42DA-A9A3-FFA774D73B23}"/>
              </a:ext>
            </a:extLst>
          </p:cNvPr>
          <p:cNvSpPr txBox="1"/>
          <p:nvPr/>
        </p:nvSpPr>
        <p:spPr>
          <a:xfrm>
            <a:off x="2299492" y="2431537"/>
            <a:ext cx="5793608" cy="2585323"/>
          </a:xfrm>
          <a:prstGeom prst="rect">
            <a:avLst/>
          </a:prstGeom>
          <a:noFill/>
        </p:spPr>
        <p:txBody>
          <a:bodyPr wrap="square" rtlCol="0">
            <a:spAutoFit/>
          </a:bodyPr>
          <a:lstStyle/>
          <a:p>
            <a:pPr algn="just"/>
            <a:r>
              <a:rPr lang="hr-HR" dirty="0" smtClean="0">
                <a:latin typeface="Arial" panose="020B0604020202020204" pitchFamily="34" charset="0"/>
                <a:cs typeface="Arial" panose="020B0604020202020204" pitchFamily="34" charset="0"/>
              </a:rPr>
              <a:t>Odgovorite na poziv tek kad ste spremni. Poželjno je uzvratiti poziv kako biste se čuli s drugom stranom u prikladno vrijeme. </a:t>
            </a:r>
            <a:r>
              <a:rPr lang="hr-HR" dirty="0" smtClean="0">
                <a:latin typeface="Arial" panose="020B0604020202020204" pitchFamily="34" charset="0"/>
                <a:cs typeface="Arial" panose="020B0604020202020204" pitchFamily="34" charset="0"/>
              </a:rPr>
              <a:t>Odvojite </a:t>
            </a:r>
            <a:r>
              <a:rPr lang="hr-HR" dirty="0" smtClean="0">
                <a:latin typeface="Arial" panose="020B0604020202020204" pitchFamily="34" charset="0"/>
                <a:cs typeface="Arial" panose="020B0604020202020204" pitchFamily="34" charset="0"/>
              </a:rPr>
              <a:t>dovoljno vremena kako </a:t>
            </a:r>
            <a:r>
              <a:rPr lang="hr-HR" dirty="0" smtClean="0">
                <a:latin typeface="Arial" panose="020B0604020202020204" pitchFamily="34" charset="0"/>
                <a:cs typeface="Arial" panose="020B0604020202020204" pitchFamily="34" charset="0"/>
              </a:rPr>
              <a:t>biste </a:t>
            </a:r>
            <a:r>
              <a:rPr lang="hr-HR" dirty="0" smtClean="0">
                <a:latin typeface="Arial" panose="020B0604020202020204" pitchFamily="34" charset="0"/>
                <a:cs typeface="Arial" panose="020B0604020202020204" pitchFamily="34" charset="0"/>
              </a:rPr>
              <a:t>bili spremni u vrijeme poziva.</a:t>
            </a:r>
          </a:p>
          <a:p>
            <a:pPr algn="just"/>
            <a:endParaRPr lang="hr-HR" dirty="0" smtClean="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Budite sigurni da su obje strane suglasne oko vremena poziva i da su spremne. Nemojte nikad nikoga zvati bez najave i bez pitanja je li trenutak prikladan, bez obzira na to koliko su izvrsni uvjeti koje predlažete.</a:t>
            </a:r>
            <a:endParaRPr lang="hr-HR" dirty="0">
              <a:latin typeface="Arial" panose="020B0604020202020204" pitchFamily="34" charset="0"/>
              <a:cs typeface="Arial" panose="020B0604020202020204" pitchFamily="34" charset="0"/>
            </a:endParaRPr>
          </a:p>
        </p:txBody>
      </p:sp>
      <p:sp>
        <p:nvSpPr>
          <p:cNvPr id="13" name="TextBox 2"/>
          <p:cNvSpPr txBox="1"/>
          <p:nvPr/>
        </p:nvSpPr>
        <p:spPr>
          <a:xfrm>
            <a:off x="2773276" y="376437"/>
            <a:ext cx="7338871" cy="646331"/>
          </a:xfrm>
          <a:prstGeom prst="rect">
            <a:avLst/>
          </a:prstGeom>
          <a:noFill/>
        </p:spPr>
        <p:txBody>
          <a:bodyPr wrap="square" rtlCol="0">
            <a:spAutoFit/>
          </a:bodyPr>
          <a:lstStyle/>
          <a:p>
            <a:r>
              <a:rPr lang="hr-HR" sz="3600" b="1" dirty="0">
                <a:solidFill>
                  <a:schemeClr val="accent1">
                    <a:lumMod val="75000"/>
                  </a:schemeClr>
                </a:solidFill>
                <a:latin typeface="Arial" panose="020B0604020202020204" pitchFamily="34" charset="0"/>
                <a:cs typeface="Arial" panose="020B0604020202020204" pitchFamily="34" charset="0"/>
              </a:rPr>
              <a:t>E-pregovaranje</a:t>
            </a:r>
          </a:p>
        </p:txBody>
      </p:sp>
      <p:pic>
        <p:nvPicPr>
          <p:cNvPr id="14" name="Picture 13" descr="A picture containing holding, room, computer&#10;&#10;Description automatically generated">
            <a:extLst>
              <a:ext uri="{FF2B5EF4-FFF2-40B4-BE49-F238E27FC236}">
                <a16:creationId xmlns:a16="http://schemas.microsoft.com/office/drawing/2014/main" xmlns="" id="{0EF5C56F-549D-4E6F-B06D-445F48D225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4294" y="1931537"/>
            <a:ext cx="3862322" cy="3862322"/>
          </a:xfrm>
          <a:prstGeom prst="rect">
            <a:avLst/>
          </a:prstGeom>
        </p:spPr>
      </p:pic>
    </p:spTree>
    <p:extLst>
      <p:ext uri="{BB962C8B-B14F-4D97-AF65-F5344CB8AC3E}">
        <p14:creationId xmlns:p14="http://schemas.microsoft.com/office/powerpoint/2010/main" val="219306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528" y="340594"/>
            <a:ext cx="4753049" cy="3429112"/>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sp>
        <p:nvSpPr>
          <p:cNvPr id="2" name="CuadroTexto 1">
            <a:extLst>
              <a:ext uri="{FF2B5EF4-FFF2-40B4-BE49-F238E27FC236}">
                <a16:creationId xmlns:a16="http://schemas.microsoft.com/office/drawing/2014/main" xmlns="" id="{8B350676-2BB7-4900-A69C-E79493157A87}"/>
              </a:ext>
            </a:extLst>
          </p:cNvPr>
          <p:cNvSpPr txBox="1"/>
          <p:nvPr/>
        </p:nvSpPr>
        <p:spPr>
          <a:xfrm>
            <a:off x="4332790" y="4239829"/>
            <a:ext cx="5660524" cy="1015663"/>
          </a:xfrm>
          <a:prstGeom prst="rect">
            <a:avLst/>
          </a:prstGeom>
          <a:noFill/>
        </p:spPr>
        <p:txBody>
          <a:bodyPr wrap="none" rtlCol="0">
            <a:spAutoFit/>
          </a:bodyPr>
          <a:lstStyle/>
          <a:p>
            <a:pPr algn="ctr"/>
            <a:r>
              <a:rPr lang="hr-HR" sz="6000" dirty="0" smtClean="0">
                <a:latin typeface="Arial" panose="020B0604020202020204" pitchFamily="34" charset="0"/>
                <a:cs typeface="Arial" panose="020B0604020202020204" pitchFamily="34" charset="0"/>
              </a:rPr>
              <a:t>Hvala na pažnji</a:t>
            </a:r>
            <a:r>
              <a:rPr lang="es-ES" sz="6000" dirty="0" smtClean="0">
                <a:latin typeface="Arial" panose="020B0604020202020204" pitchFamily="34" charset="0"/>
                <a:cs typeface="Arial" panose="020B0604020202020204" pitchFamily="34" charset="0"/>
              </a:rPr>
              <a:t>!</a:t>
            </a:r>
            <a:endParaRPr lang="es-ES"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19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xmlns="" id="{3A86BF1E-B8F2-4B6C-A76B-D8673E0CF73D}"/>
              </a:ext>
            </a:extLst>
          </p:cNvPr>
          <p:cNvSpPr txBox="1"/>
          <p:nvPr/>
        </p:nvSpPr>
        <p:spPr>
          <a:xfrm>
            <a:off x="2527278" y="377356"/>
            <a:ext cx="7338871" cy="646331"/>
          </a:xfrm>
          <a:prstGeom prst="rect">
            <a:avLst/>
          </a:prstGeom>
          <a:noFill/>
        </p:spPr>
        <p:txBody>
          <a:bodyPr wrap="square" rtlCol="0">
            <a:spAutoFit/>
          </a:bodyPr>
          <a:lstStyle/>
          <a:p>
            <a:r>
              <a:rPr lang="hr-HR" sz="3600" b="1" dirty="0" smtClean="0">
                <a:solidFill>
                  <a:schemeClr val="accent1">
                    <a:lumMod val="75000"/>
                  </a:schemeClr>
                </a:solidFill>
                <a:latin typeface="Arial" panose="020B0604020202020204" pitchFamily="34" charset="0"/>
                <a:cs typeface="Arial" panose="020B0604020202020204" pitchFamily="34" charset="0"/>
              </a:rPr>
              <a:t>Upravljanje virtualnim timovima</a:t>
            </a:r>
            <a:endParaRPr lang="en-GB" sz="3600" b="1" dirty="0">
              <a:solidFill>
                <a:schemeClr val="accent1">
                  <a:lumMod val="75000"/>
                </a:schemeClr>
              </a:solidFill>
              <a:latin typeface="Arial" panose="020B0604020202020204" pitchFamily="34" charset="0"/>
              <a:cs typeface="Arial" panose="020B0604020202020204" pitchFamily="34" charset="0"/>
            </a:endParaRPr>
          </a:p>
        </p:txBody>
      </p:sp>
      <p:sp>
        <p:nvSpPr>
          <p:cNvPr id="2" name="Rettangolo 1">
            <a:extLst>
              <a:ext uri="{FF2B5EF4-FFF2-40B4-BE49-F238E27FC236}">
                <a16:creationId xmlns:a16="http://schemas.microsoft.com/office/drawing/2014/main" xmlns="" id="{50937956-F9E8-4796-8E1E-2932BB6CF382}"/>
              </a:ext>
            </a:extLst>
          </p:cNvPr>
          <p:cNvSpPr/>
          <p:nvPr/>
        </p:nvSpPr>
        <p:spPr>
          <a:xfrm>
            <a:off x="2527278" y="1485957"/>
            <a:ext cx="5842282" cy="4247317"/>
          </a:xfrm>
          <a:prstGeom prst="rect">
            <a:avLst/>
          </a:prstGeom>
        </p:spPr>
        <p:txBody>
          <a:bodyPr wrap="square">
            <a:spAutoFit/>
          </a:bodyPr>
          <a:lstStyle/>
          <a:p>
            <a:pPr>
              <a:defRPr/>
            </a:pPr>
            <a:r>
              <a:rPr lang="hr-HR" altLang="es-ES" dirty="0" smtClean="0">
                <a:latin typeface="Arial" panose="020B0604020202020204" pitchFamily="34" charset="0"/>
                <a:cs typeface="Arial" panose="020B0604020202020204" pitchFamily="34" charset="0"/>
              </a:rPr>
              <a:t>U današnje </a:t>
            </a:r>
            <a:r>
              <a:rPr lang="hr-HR" altLang="es-ES" dirty="0" smtClean="0">
                <a:latin typeface="Arial" panose="020B0604020202020204" pitchFamily="34" charset="0"/>
                <a:cs typeface="Arial" panose="020B0604020202020204" pitchFamily="34" charset="0"/>
              </a:rPr>
              <a:t>je </a:t>
            </a:r>
            <a:r>
              <a:rPr lang="hr-HR" altLang="es-ES" dirty="0" smtClean="0">
                <a:latin typeface="Arial" panose="020B0604020202020204" pitchFamily="34" charset="0"/>
                <a:cs typeface="Arial" panose="020B0604020202020204" pitchFamily="34" charset="0"/>
              </a:rPr>
              <a:t>vrijeme fizička udaljenost važnija nego ikad. Svaka tvrtka može okupiti talentirane ljude sa svih strana svijeta formiranjem virtualnih timova. Ipak, upravljanje virtualnim timom razlikuje se na razne načine od rada licem u lice i postoje neki ključni aspekti koje treba uzeti u obzir ako se želi uspjeti.</a:t>
            </a:r>
          </a:p>
          <a:p>
            <a:pPr>
              <a:defRPr/>
            </a:pPr>
            <a:endParaRPr lang="en-GB" altLang="es-ES" dirty="0">
              <a:latin typeface="Arial" panose="020B0604020202020204" pitchFamily="34" charset="0"/>
              <a:cs typeface="Arial" panose="020B0604020202020204" pitchFamily="34" charset="0"/>
            </a:endParaRPr>
          </a:p>
          <a:p>
            <a:pPr marL="342900" indent="-342900">
              <a:buAutoNum type="arabicPeriod"/>
              <a:defRPr/>
            </a:pPr>
            <a:r>
              <a:rPr lang="hr-HR" altLang="es-ES" b="1" dirty="0" smtClean="0">
                <a:solidFill>
                  <a:schemeClr val="accent6">
                    <a:lumMod val="75000"/>
                  </a:schemeClr>
                </a:solidFill>
                <a:latin typeface="Arial" panose="020B0604020202020204" pitchFamily="34" charset="0"/>
                <a:cs typeface="Arial" panose="020B0604020202020204" pitchFamily="34" charset="0"/>
              </a:rPr>
              <a:t>Definiranje tima</a:t>
            </a:r>
          </a:p>
          <a:p>
            <a:pPr>
              <a:defRPr/>
            </a:pPr>
            <a:endParaRPr lang="hr-HR" altLang="es-ES" dirty="0" smtClean="0">
              <a:latin typeface="Arial" panose="020B0604020202020204" pitchFamily="34" charset="0"/>
              <a:cs typeface="Arial" panose="020B0604020202020204" pitchFamily="34" charset="0"/>
            </a:endParaRPr>
          </a:p>
          <a:p>
            <a:pPr>
              <a:defRPr/>
            </a:pPr>
            <a:r>
              <a:rPr lang="hr-HR" altLang="es-ES" dirty="0" smtClean="0">
                <a:latin typeface="Arial" panose="020B0604020202020204" pitchFamily="34" charset="0"/>
                <a:cs typeface="Arial" panose="020B0604020202020204" pitchFamily="34" charset="0"/>
              </a:rPr>
              <a:t>Kako je </a:t>
            </a:r>
            <a:r>
              <a:rPr lang="hr-HR" altLang="es-ES" dirty="0" smtClean="0">
                <a:latin typeface="Arial" panose="020B0604020202020204" pitchFamily="34" charset="0"/>
                <a:cs typeface="Arial" panose="020B0604020202020204" pitchFamily="34" charset="0"/>
              </a:rPr>
              <a:t>formiran vaš tim</a:t>
            </a:r>
            <a:r>
              <a:rPr lang="hr-HR" altLang="es-ES" dirty="0" smtClean="0">
                <a:latin typeface="Arial" panose="020B0604020202020204" pitchFamily="34" charset="0"/>
                <a:cs typeface="Arial" panose="020B0604020202020204" pitchFamily="34" charset="0"/>
              </a:rPr>
              <a:t>? Je li vam bilo dopušteno odabrati članove </a:t>
            </a:r>
            <a:r>
              <a:rPr lang="hr-HR" altLang="es-ES" dirty="0" smtClean="0">
                <a:latin typeface="Arial" panose="020B0604020202020204" pitchFamily="34" charset="0"/>
                <a:cs typeface="Arial" panose="020B0604020202020204" pitchFamily="34" charset="0"/>
              </a:rPr>
              <a:t>vašeg </a:t>
            </a:r>
            <a:r>
              <a:rPr lang="hr-HR" altLang="es-ES" dirty="0" smtClean="0">
                <a:latin typeface="Arial" panose="020B0604020202020204" pitchFamily="34" charset="0"/>
                <a:cs typeface="Arial" panose="020B0604020202020204" pitchFamily="34" charset="0"/>
              </a:rPr>
              <a:t>tima ili ste tim </a:t>
            </a:r>
            <a:r>
              <a:rPr lang="hr-HR" altLang="es-ES" dirty="0" smtClean="0">
                <a:latin typeface="Arial" panose="020B0604020202020204" pitchFamily="34" charset="0"/>
                <a:cs typeface="Arial" panose="020B0604020202020204" pitchFamily="34" charset="0"/>
              </a:rPr>
              <a:t>„naslijedili” od </a:t>
            </a:r>
            <a:r>
              <a:rPr lang="hr-HR" altLang="es-ES" dirty="0" smtClean="0">
                <a:latin typeface="Arial" panose="020B0604020202020204" pitchFamily="34" charset="0"/>
                <a:cs typeface="Arial" panose="020B0604020202020204" pitchFamily="34" charset="0"/>
              </a:rPr>
              <a:t>prethodnog menadžera?</a:t>
            </a:r>
          </a:p>
          <a:p>
            <a:pPr>
              <a:defRPr/>
            </a:pPr>
            <a:endParaRPr lang="hr-HR" altLang="es-ES" dirty="0" smtClean="0">
              <a:latin typeface="Arial" panose="020B0604020202020204" pitchFamily="34" charset="0"/>
              <a:cs typeface="Arial" panose="020B0604020202020204" pitchFamily="34" charset="0"/>
            </a:endParaRPr>
          </a:p>
          <a:p>
            <a:pPr>
              <a:defRPr/>
            </a:pPr>
            <a:r>
              <a:rPr lang="hr-HR" altLang="es-ES" dirty="0" smtClean="0">
                <a:latin typeface="Arial" panose="020B0604020202020204" pitchFamily="34" charset="0"/>
                <a:cs typeface="Arial" panose="020B0604020202020204" pitchFamily="34" charset="0"/>
              </a:rPr>
              <a:t>Rade li uvijek isti ljudi zajedno ili struktura tima varira, ovisno o aktivnosti / projektu?</a:t>
            </a:r>
            <a:endParaRPr lang="hr-HR" altLang="es-ES" dirty="0">
              <a:latin typeface="Arial" panose="020B0604020202020204" pitchFamily="34" charset="0"/>
              <a:cs typeface="Arial" panose="020B0604020202020204" pitchFamily="34" charset="0"/>
            </a:endParaRPr>
          </a:p>
        </p:txBody>
      </p:sp>
      <p:pic>
        <p:nvPicPr>
          <p:cNvPr id="10" name="Picture 9" descr="A picture containing room&#10;&#10;Description automatically generated">
            <a:extLst>
              <a:ext uri="{FF2B5EF4-FFF2-40B4-BE49-F238E27FC236}">
                <a16:creationId xmlns:a16="http://schemas.microsoft.com/office/drawing/2014/main" xmlns="" id="{9BE13BC7-B4E9-484A-94ED-47AF007D23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69560" y="1972500"/>
            <a:ext cx="3602568" cy="3861874"/>
          </a:xfrm>
          <a:prstGeom prst="rect">
            <a:avLst/>
          </a:prstGeom>
        </p:spPr>
      </p:pic>
    </p:spTree>
    <p:extLst>
      <p:ext uri="{BB962C8B-B14F-4D97-AF65-F5344CB8AC3E}">
        <p14:creationId xmlns:p14="http://schemas.microsoft.com/office/powerpoint/2010/main" val="370903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video game&#10;&#10;Description automatically generated">
            <a:extLst>
              <a:ext uri="{FF2B5EF4-FFF2-40B4-BE49-F238E27FC236}">
                <a16:creationId xmlns:a16="http://schemas.microsoft.com/office/drawing/2014/main" xmlns="" id="{AC467ABF-D313-43D3-81F6-B9AF2669A096}"/>
              </a:ext>
            </a:extLst>
          </p:cNvPr>
          <p:cNvPicPr>
            <a:picLocks noChangeAspect="1"/>
          </p:cNvPicPr>
          <p:nvPr/>
        </p:nvPicPr>
        <p:blipFill>
          <a:blip r:embed="rId2" cstate="print">
            <a:alphaModFix amt="35000"/>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11622"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xmlns="" id="{3A86BF1E-B8F2-4B6C-A76B-D8673E0CF73D}"/>
              </a:ext>
            </a:extLst>
          </p:cNvPr>
          <p:cNvSpPr txBox="1"/>
          <p:nvPr/>
        </p:nvSpPr>
        <p:spPr>
          <a:xfrm>
            <a:off x="2426564" y="178868"/>
            <a:ext cx="7338871" cy="646331"/>
          </a:xfrm>
          <a:prstGeom prst="rect">
            <a:avLst/>
          </a:prstGeom>
          <a:noFill/>
        </p:spPr>
        <p:txBody>
          <a:bodyPr wrap="square" rtlCol="0">
            <a:spAutoFit/>
          </a:bodyPr>
          <a:lstStyle/>
          <a:p>
            <a:r>
              <a:rPr lang="hr-HR" sz="3600" b="1" dirty="0" smtClean="0">
                <a:solidFill>
                  <a:schemeClr val="accent1">
                    <a:lumMod val="75000"/>
                  </a:schemeClr>
                </a:solidFill>
                <a:latin typeface="Arial" panose="020B0604020202020204" pitchFamily="34" charset="0"/>
                <a:cs typeface="Arial" panose="020B0604020202020204" pitchFamily="34" charset="0"/>
              </a:rPr>
              <a:t>Upravljanje virtualnim timovima</a:t>
            </a:r>
            <a:endParaRPr lang="en-GB" sz="3600" b="1" dirty="0">
              <a:solidFill>
                <a:schemeClr val="accent1">
                  <a:lumMod val="75000"/>
                </a:schemeClr>
              </a:solidFill>
              <a:latin typeface="Arial" panose="020B0604020202020204" pitchFamily="34" charset="0"/>
              <a:cs typeface="Arial" panose="020B0604020202020204" pitchFamily="34" charset="0"/>
            </a:endParaRPr>
          </a:p>
        </p:txBody>
      </p:sp>
      <p:sp>
        <p:nvSpPr>
          <p:cNvPr id="2" name="Rettangolo 1">
            <a:extLst>
              <a:ext uri="{FF2B5EF4-FFF2-40B4-BE49-F238E27FC236}">
                <a16:creationId xmlns:a16="http://schemas.microsoft.com/office/drawing/2014/main" xmlns="" id="{50937956-F9E8-4796-8E1E-2932BB6CF382}"/>
              </a:ext>
            </a:extLst>
          </p:cNvPr>
          <p:cNvSpPr/>
          <p:nvPr/>
        </p:nvSpPr>
        <p:spPr>
          <a:xfrm>
            <a:off x="2214972" y="1011003"/>
            <a:ext cx="9492791" cy="5355312"/>
          </a:xfrm>
          <a:prstGeom prst="rect">
            <a:avLst/>
          </a:prstGeom>
        </p:spPr>
        <p:txBody>
          <a:bodyPr wrap="square">
            <a:spAutoFit/>
          </a:bodyPr>
          <a:lstStyle/>
          <a:p>
            <a:pPr>
              <a:defRPr/>
            </a:pPr>
            <a:r>
              <a:rPr lang="hr-HR" altLang="es-ES" b="1" dirty="0" smtClean="0">
                <a:solidFill>
                  <a:schemeClr val="accent6">
                    <a:lumMod val="75000"/>
                  </a:schemeClr>
                </a:solidFill>
                <a:latin typeface="Arial" panose="020B0604020202020204" pitchFamily="34" charset="0"/>
                <a:cs typeface="Arial" panose="020B0604020202020204" pitchFamily="34" charset="0"/>
              </a:rPr>
              <a:t>2. Fizička lokacija članova </a:t>
            </a:r>
            <a:r>
              <a:rPr lang="hr-HR" altLang="es-ES" b="1" dirty="0" smtClean="0">
                <a:solidFill>
                  <a:schemeClr val="accent6">
                    <a:lumMod val="75000"/>
                  </a:schemeClr>
                </a:solidFill>
                <a:latin typeface="Arial" panose="020B0604020202020204" pitchFamily="34" charset="0"/>
                <a:cs typeface="Arial" panose="020B0604020202020204" pitchFamily="34" charset="0"/>
              </a:rPr>
              <a:t>tima </a:t>
            </a:r>
            <a:endParaRPr lang="hr-HR" altLang="es-ES" b="1" dirty="0" smtClean="0">
              <a:solidFill>
                <a:schemeClr val="accent6">
                  <a:lumMod val="75000"/>
                </a:schemeClr>
              </a:solidFill>
              <a:latin typeface="Arial" panose="020B0604020202020204" pitchFamily="34" charset="0"/>
              <a:cs typeface="Arial" panose="020B0604020202020204" pitchFamily="34" charset="0"/>
            </a:endParaRPr>
          </a:p>
          <a:p>
            <a:pPr>
              <a:defRPr/>
            </a:pPr>
            <a:endParaRPr lang="hr-HR" altLang="es-ES" dirty="0" smtClean="0">
              <a:solidFill>
                <a:schemeClr val="accent6">
                  <a:lumMod val="75000"/>
                </a:schemeClr>
              </a:solidFill>
              <a:latin typeface="Arial" panose="020B0604020202020204" pitchFamily="34" charset="0"/>
              <a:cs typeface="Arial" panose="020B0604020202020204" pitchFamily="34" charset="0"/>
            </a:endParaRPr>
          </a:p>
          <a:p>
            <a:pPr algn="just">
              <a:defRPr/>
            </a:pPr>
            <a:r>
              <a:rPr lang="hr-HR" altLang="es-ES" dirty="0" smtClean="0">
                <a:latin typeface="Arial" panose="020B0604020202020204" pitchFamily="34" charset="0"/>
                <a:cs typeface="Arial" panose="020B0604020202020204" pitchFamily="34" charset="0"/>
              </a:rPr>
              <a:t>Može </a:t>
            </a:r>
            <a:r>
              <a:rPr lang="hr-HR" altLang="es-ES" dirty="0" smtClean="0">
                <a:latin typeface="Arial" panose="020B0604020202020204" pitchFamily="34" charset="0"/>
                <a:cs typeface="Arial" panose="020B0604020202020204" pitchFamily="34" charset="0"/>
              </a:rPr>
              <a:t>utjecati na način na koji </a:t>
            </a:r>
            <a:r>
              <a:rPr lang="hr-HR" altLang="es-ES" dirty="0" smtClean="0">
                <a:latin typeface="Arial" panose="020B0604020202020204" pitchFamily="34" charset="0"/>
                <a:cs typeface="Arial" panose="020B0604020202020204" pitchFamily="34" charset="0"/>
              </a:rPr>
              <a:t>tim </a:t>
            </a:r>
            <a:r>
              <a:rPr lang="hr-HR" altLang="es-ES" dirty="0" smtClean="0">
                <a:latin typeface="Arial" panose="020B0604020202020204" pitchFamily="34" charset="0"/>
                <a:cs typeface="Arial" panose="020B0604020202020204" pitchFamily="34" charset="0"/>
              </a:rPr>
              <a:t>radi zajedno zbog razlika u vremenskim zonama, </a:t>
            </a:r>
            <a:r>
              <a:rPr lang="hr-HR" altLang="es-ES" dirty="0" smtClean="0">
                <a:latin typeface="Arial" panose="020B0604020202020204" pitchFamily="34" charset="0"/>
                <a:cs typeface="Arial" panose="020B0604020202020204" pitchFamily="34" charset="0"/>
              </a:rPr>
              <a:t>kulturama, stavovima </a:t>
            </a:r>
            <a:r>
              <a:rPr lang="hr-HR" altLang="es-ES" dirty="0" smtClean="0">
                <a:latin typeface="Arial" panose="020B0604020202020204" pitchFamily="34" charset="0"/>
                <a:cs typeface="Arial" panose="020B0604020202020204" pitchFamily="34" charset="0"/>
              </a:rPr>
              <a:t>prema radnom vremenu itd. Kad </a:t>
            </a:r>
            <a:r>
              <a:rPr lang="hr-HR" altLang="es-ES" dirty="0" smtClean="0">
                <a:latin typeface="Arial" panose="020B0604020202020204" pitchFamily="34" charset="0"/>
                <a:cs typeface="Arial" panose="020B0604020202020204" pitchFamily="34" charset="0"/>
              </a:rPr>
              <a:t>zakazujete </a:t>
            </a:r>
            <a:r>
              <a:rPr lang="hr-HR" altLang="es-ES" dirty="0" smtClean="0">
                <a:latin typeface="Arial" panose="020B0604020202020204" pitchFamily="34" charset="0"/>
                <a:cs typeface="Arial" panose="020B0604020202020204" pitchFamily="34" charset="0"/>
              </a:rPr>
              <a:t>virtualne sastanke ili aktivnosti, razmislite što je najbolje za </a:t>
            </a:r>
            <a:r>
              <a:rPr lang="hr-HR" altLang="es-ES" dirty="0" smtClean="0">
                <a:latin typeface="Arial" panose="020B0604020202020204" pitchFamily="34" charset="0"/>
                <a:cs typeface="Arial" panose="020B0604020202020204" pitchFamily="34" charset="0"/>
              </a:rPr>
              <a:t>sve članove. </a:t>
            </a:r>
            <a:r>
              <a:rPr lang="hr-HR" altLang="es-ES" dirty="0" smtClean="0">
                <a:latin typeface="Arial" panose="020B0604020202020204" pitchFamily="34" charset="0"/>
                <a:cs typeface="Arial" panose="020B0604020202020204" pitchFamily="34" charset="0"/>
              </a:rPr>
              <a:t>Članovi </a:t>
            </a:r>
            <a:r>
              <a:rPr lang="hr-HR" altLang="es-ES" dirty="0" smtClean="0">
                <a:latin typeface="Arial" panose="020B0604020202020204" pitchFamily="34" charset="0"/>
                <a:cs typeface="Arial" panose="020B0604020202020204" pitchFamily="34" charset="0"/>
              </a:rPr>
              <a:t>tima </a:t>
            </a:r>
            <a:r>
              <a:rPr lang="hr-HR" altLang="es-ES" dirty="0" smtClean="0">
                <a:latin typeface="Arial" panose="020B0604020202020204" pitchFamily="34" charset="0"/>
                <a:cs typeface="Arial" panose="020B0604020202020204" pitchFamily="34" charset="0"/>
              </a:rPr>
              <a:t>mogu biti ...</a:t>
            </a:r>
            <a:endParaRPr lang="hr-HR" altLang="es-ES" dirty="0">
              <a:latin typeface="Arial" panose="020B0604020202020204" pitchFamily="34" charset="0"/>
              <a:cs typeface="Arial" panose="020B0604020202020204" pitchFamily="34" charset="0"/>
            </a:endParaRPr>
          </a:p>
          <a:p>
            <a:pPr algn="just">
              <a:defRPr/>
            </a:pPr>
            <a:endParaRPr lang="hr-HR" altLang="es-ES" dirty="0" smtClean="0">
              <a:latin typeface="Arial" panose="020B0604020202020204" pitchFamily="34" charset="0"/>
              <a:cs typeface="Arial" panose="020B0604020202020204" pitchFamily="34" charset="0"/>
            </a:endParaRPr>
          </a:p>
          <a:p>
            <a:pPr marL="285750" indent="-285750" algn="just">
              <a:buFontTx/>
              <a:buChar char="-"/>
              <a:defRPr/>
            </a:pPr>
            <a:r>
              <a:rPr lang="hr-HR" altLang="es-ES" dirty="0" smtClean="0">
                <a:latin typeface="Arial" panose="020B0604020202020204" pitchFamily="34" charset="0"/>
                <a:cs typeface="Arial" panose="020B0604020202020204" pitchFamily="34" charset="0"/>
              </a:rPr>
              <a:t>Uglavnom na licu mjesta s nekoliko udaljenih </a:t>
            </a:r>
            <a:r>
              <a:rPr lang="hr-HR" altLang="es-ES" dirty="0" smtClean="0">
                <a:latin typeface="Arial" panose="020B0604020202020204" pitchFamily="34" charset="0"/>
                <a:cs typeface="Arial" panose="020B0604020202020204" pitchFamily="34" charset="0"/>
              </a:rPr>
              <a:t>djelatnika </a:t>
            </a:r>
            <a:r>
              <a:rPr lang="hr-HR" altLang="es-ES" dirty="0" smtClean="0">
                <a:latin typeface="Arial" panose="020B0604020202020204" pitchFamily="34" charset="0"/>
                <a:cs typeface="Arial" panose="020B0604020202020204" pitchFamily="34" charset="0"/>
              </a:rPr>
              <a:t>(raspoređeni lokalno, regionalno, nacionalno, širom svijeta)</a:t>
            </a:r>
          </a:p>
          <a:p>
            <a:pPr marL="285750" indent="-285750" algn="just">
              <a:buFontTx/>
              <a:buChar char="-"/>
              <a:defRPr/>
            </a:pPr>
            <a:r>
              <a:rPr lang="hr-HR" altLang="es-ES" dirty="0" smtClean="0">
                <a:latin typeface="Arial" panose="020B0604020202020204" pitchFamily="34" charset="0"/>
                <a:cs typeface="Arial" panose="020B0604020202020204" pitchFamily="34" charset="0"/>
              </a:rPr>
              <a:t>Smješteni u istom gradu / državi / regiji</a:t>
            </a:r>
          </a:p>
          <a:p>
            <a:pPr marL="285750" indent="-285750" algn="just">
              <a:buFontTx/>
              <a:buChar char="-"/>
              <a:defRPr/>
            </a:pPr>
            <a:r>
              <a:rPr lang="hr-HR" altLang="es-ES" dirty="0" smtClean="0">
                <a:latin typeface="Arial" panose="020B0604020202020204" pitchFamily="34" charset="0"/>
                <a:cs typeface="Arial" panose="020B0604020202020204" pitchFamily="34" charset="0"/>
              </a:rPr>
              <a:t>Smješteni u raznim regijama svijeta, s velikim razlikama u vremenskim zonama</a:t>
            </a:r>
          </a:p>
          <a:p>
            <a:pPr algn="just">
              <a:defRPr/>
            </a:pPr>
            <a:endParaRPr lang="hr-HR" altLang="es-ES" dirty="0" smtClean="0">
              <a:latin typeface="Arial" panose="020B0604020202020204" pitchFamily="34" charset="0"/>
              <a:cs typeface="Arial" panose="020B0604020202020204" pitchFamily="34" charset="0"/>
            </a:endParaRPr>
          </a:p>
          <a:p>
            <a:pPr algn="just">
              <a:defRPr/>
            </a:pPr>
            <a:r>
              <a:rPr lang="hr-HR" altLang="es-ES" dirty="0" smtClean="0">
                <a:latin typeface="Arial" panose="020B0604020202020204" pitchFamily="34" charset="0"/>
                <a:cs typeface="Arial" panose="020B0604020202020204" pitchFamily="34" charset="0"/>
              </a:rPr>
              <a:t>U posljednjoj situaciji neće uvijek biti moguće pronaći prikladno vrijeme za svakoga. U tom slučaju, izmjenjujte vrijeme </a:t>
            </a:r>
            <a:r>
              <a:rPr lang="hr-HR" altLang="es-ES" dirty="0" smtClean="0">
                <a:latin typeface="Arial" panose="020B0604020202020204" pitchFamily="34" charset="0"/>
                <a:cs typeface="Arial" panose="020B0604020202020204" pitchFamily="34" charset="0"/>
              </a:rPr>
              <a:t>sastanka kako </a:t>
            </a:r>
            <a:r>
              <a:rPr lang="hr-HR" altLang="es-ES" dirty="0" smtClean="0">
                <a:latin typeface="Arial" panose="020B0604020202020204" pitchFamily="34" charset="0"/>
                <a:cs typeface="Arial" panose="020B0604020202020204" pitchFamily="34" charset="0"/>
              </a:rPr>
              <a:t>biste izbjegli da dio vašeg tima bude stalno u nepovoljnom položaju.</a:t>
            </a:r>
          </a:p>
          <a:p>
            <a:pPr algn="just">
              <a:defRPr/>
            </a:pPr>
            <a:endParaRPr lang="hr-HR" altLang="es-ES" dirty="0" smtClean="0">
              <a:latin typeface="Arial" panose="020B0604020202020204" pitchFamily="34" charset="0"/>
              <a:cs typeface="Arial" panose="020B0604020202020204" pitchFamily="34" charset="0"/>
            </a:endParaRPr>
          </a:p>
          <a:p>
            <a:pPr algn="just">
              <a:defRPr/>
            </a:pPr>
            <a:r>
              <a:rPr lang="hr-HR" altLang="es-ES" dirty="0" smtClean="0">
                <a:latin typeface="Arial" panose="020B0604020202020204" pitchFamily="34" charset="0"/>
                <a:cs typeface="Arial" panose="020B0604020202020204" pitchFamily="34" charset="0"/>
              </a:rPr>
              <a:t>Savjet: kad je moguće, iskoristite razliku u vremenskoj zoni u svoju korist kako biste postigli </a:t>
            </a:r>
            <a:r>
              <a:rPr lang="hr-HR" altLang="es-ES" dirty="0" smtClean="0">
                <a:latin typeface="Arial" panose="020B0604020202020204" pitchFamily="34" charset="0"/>
                <a:cs typeface="Arial" panose="020B0604020202020204" pitchFamily="34" charset="0"/>
              </a:rPr>
              <a:t>neprekidnu produktivnost </a:t>
            </a:r>
            <a:r>
              <a:rPr lang="hr-HR" altLang="es-ES" dirty="0" smtClean="0">
                <a:latin typeface="Arial" panose="020B0604020202020204" pitchFamily="34" charset="0"/>
                <a:cs typeface="Arial" panose="020B0604020202020204" pitchFamily="34" charset="0"/>
              </a:rPr>
              <a:t>(npr. kad dio tima iz iste vremenske zone može raditi neovisno od ostalih).</a:t>
            </a:r>
          </a:p>
          <a:p>
            <a:pPr marL="285750" indent="-285750">
              <a:buFontTx/>
              <a:buChar char="-"/>
              <a:defRPr/>
            </a:pPr>
            <a:endParaRPr lang="en-GB" altLang="es-ES" dirty="0">
              <a:latin typeface="Arial Rounded MT Bold" panose="020F0704030504030204" pitchFamily="34" charset="0"/>
            </a:endParaRPr>
          </a:p>
        </p:txBody>
      </p:sp>
    </p:spTree>
    <p:extLst>
      <p:ext uri="{BB962C8B-B14F-4D97-AF65-F5344CB8AC3E}">
        <p14:creationId xmlns:p14="http://schemas.microsoft.com/office/powerpoint/2010/main" val="13716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skiing, snow, people, group&#10;&#10;Description automatically generated">
            <a:extLst>
              <a:ext uri="{FF2B5EF4-FFF2-40B4-BE49-F238E27FC236}">
                <a16:creationId xmlns:a16="http://schemas.microsoft.com/office/drawing/2014/main" xmlns="" id="{BE67E6FF-D79F-43A2-9391-57BA1E8D4B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439" t="50000" r="21213" b="8919"/>
          <a:stretch/>
        </p:blipFill>
        <p:spPr>
          <a:xfrm>
            <a:off x="8816453" y="3507475"/>
            <a:ext cx="3306835" cy="2558962"/>
          </a:xfrm>
          <a:prstGeom prst="rect">
            <a:avLst/>
          </a:prstGeom>
        </p:spPr>
      </p:pic>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xmlns="" id="{3A86BF1E-B8F2-4B6C-A76B-D8673E0CF73D}"/>
              </a:ext>
            </a:extLst>
          </p:cNvPr>
          <p:cNvSpPr txBox="1"/>
          <p:nvPr/>
        </p:nvSpPr>
        <p:spPr>
          <a:xfrm>
            <a:off x="2527277" y="342655"/>
            <a:ext cx="7338871" cy="646331"/>
          </a:xfrm>
          <a:prstGeom prst="rect">
            <a:avLst/>
          </a:prstGeom>
          <a:noFill/>
        </p:spPr>
        <p:txBody>
          <a:bodyPr wrap="square" rtlCol="0">
            <a:spAutoFit/>
          </a:bodyPr>
          <a:lstStyle/>
          <a:p>
            <a:r>
              <a:rPr lang="hr-HR" sz="3600" b="1" dirty="0" smtClean="0">
                <a:solidFill>
                  <a:schemeClr val="accent1">
                    <a:lumMod val="75000"/>
                  </a:schemeClr>
                </a:solidFill>
                <a:latin typeface="Arial" panose="020B0604020202020204" pitchFamily="34" charset="0"/>
                <a:cs typeface="Arial" panose="020B0604020202020204" pitchFamily="34" charset="0"/>
              </a:rPr>
              <a:t>Upravljanje virtualnim timovima</a:t>
            </a:r>
            <a:endParaRPr lang="en-GB" sz="3600" b="1" dirty="0">
              <a:solidFill>
                <a:schemeClr val="accent1">
                  <a:lumMod val="75000"/>
                </a:schemeClr>
              </a:solidFill>
              <a:latin typeface="Arial" panose="020B0604020202020204" pitchFamily="34" charset="0"/>
              <a:cs typeface="Arial" panose="020B0604020202020204" pitchFamily="34" charset="0"/>
            </a:endParaRPr>
          </a:p>
        </p:txBody>
      </p:sp>
      <p:sp>
        <p:nvSpPr>
          <p:cNvPr id="2" name="Rettangolo 1">
            <a:extLst>
              <a:ext uri="{FF2B5EF4-FFF2-40B4-BE49-F238E27FC236}">
                <a16:creationId xmlns:a16="http://schemas.microsoft.com/office/drawing/2014/main" xmlns="" id="{50937956-F9E8-4796-8E1E-2932BB6CF382}"/>
              </a:ext>
            </a:extLst>
          </p:cNvPr>
          <p:cNvSpPr/>
          <p:nvPr/>
        </p:nvSpPr>
        <p:spPr>
          <a:xfrm>
            <a:off x="2527277" y="1694291"/>
            <a:ext cx="8292894" cy="3416320"/>
          </a:xfrm>
          <a:prstGeom prst="rect">
            <a:avLst/>
          </a:prstGeom>
        </p:spPr>
        <p:txBody>
          <a:bodyPr wrap="square">
            <a:spAutoFit/>
          </a:bodyPr>
          <a:lstStyle/>
          <a:p>
            <a:pPr>
              <a:defRPr/>
            </a:pPr>
            <a:r>
              <a:rPr lang="en-GB" altLang="es-ES" b="1" dirty="0" smtClean="0">
                <a:solidFill>
                  <a:schemeClr val="accent6">
                    <a:lumMod val="75000"/>
                  </a:schemeClr>
                </a:solidFill>
                <a:latin typeface="Arial" panose="020B0604020202020204" pitchFamily="34" charset="0"/>
                <a:cs typeface="Arial" panose="020B0604020202020204" pitchFamily="34" charset="0"/>
              </a:rPr>
              <a:t>3</a:t>
            </a:r>
            <a:r>
              <a:rPr lang="hr-HR" altLang="es-ES" b="1" dirty="0" smtClean="0">
                <a:solidFill>
                  <a:schemeClr val="accent6">
                    <a:lumMod val="75000"/>
                  </a:schemeClr>
                </a:solidFill>
                <a:latin typeface="Arial" panose="020B0604020202020204" pitchFamily="34" charset="0"/>
                <a:cs typeface="Arial" panose="020B0604020202020204" pitchFamily="34" charset="0"/>
              </a:rPr>
              <a:t>. Što istraživanja govore o problemima s kojima se virtualni timovi najčešće suočavaju</a:t>
            </a:r>
          </a:p>
          <a:p>
            <a:pPr>
              <a:defRPr/>
            </a:pPr>
            <a:endParaRPr lang="hr-HR" altLang="es-ES" dirty="0" smtClean="0">
              <a:solidFill>
                <a:schemeClr val="accent6">
                  <a:lumMod val="75000"/>
                </a:schemeClr>
              </a:solidFill>
              <a:latin typeface="Arial" panose="020B0604020202020204" pitchFamily="34" charset="0"/>
              <a:cs typeface="Arial" panose="020B0604020202020204" pitchFamily="34" charset="0"/>
            </a:endParaRPr>
          </a:p>
          <a:p>
            <a:pPr>
              <a:defRPr/>
            </a:pPr>
            <a:r>
              <a:rPr lang="hr-HR" altLang="es-ES" dirty="0" smtClean="0">
                <a:latin typeface="Arial" panose="020B0604020202020204" pitchFamily="34" charset="0"/>
                <a:cs typeface="Arial" panose="020B0604020202020204" pitchFamily="34" charset="0"/>
              </a:rPr>
              <a:t>Prema </a:t>
            </a:r>
            <a:r>
              <a:rPr lang="en-GB" altLang="es-ES" dirty="0" smtClean="0">
                <a:latin typeface="Arial" panose="020B0604020202020204" pitchFamily="34" charset="0"/>
                <a:cs typeface="Arial" panose="020B0604020202020204" pitchFamily="34" charset="0"/>
              </a:rPr>
              <a:t>Institute for Leadership Excellence </a:t>
            </a:r>
            <a:r>
              <a:rPr lang="hr-HR" altLang="es-ES" dirty="0" smtClean="0">
                <a:latin typeface="Arial" panose="020B0604020202020204" pitchFamily="34" charset="0"/>
                <a:cs typeface="Arial" panose="020B0604020202020204" pitchFamily="34" charset="0"/>
              </a:rPr>
              <a:t>i </a:t>
            </a:r>
            <a:r>
              <a:rPr lang="hr-HR" altLang="es-ES" dirty="0" smtClean="0">
                <a:latin typeface="Arial" panose="020B0604020202020204" pitchFamily="34" charset="0"/>
                <a:cs typeface="Arial" panose="020B0604020202020204" pitchFamily="34" charset="0"/>
              </a:rPr>
              <a:t>rezultatima istraživanja koje je objavio </a:t>
            </a:r>
            <a:r>
              <a:rPr lang="en-GB" altLang="es-ES" dirty="0" smtClean="0">
                <a:latin typeface="Arial" panose="020B0604020202020204" pitchFamily="34" charset="0"/>
                <a:cs typeface="Arial" panose="020B0604020202020204" pitchFamily="34" charset="0"/>
              </a:rPr>
              <a:t>Harvard Business Review </a:t>
            </a:r>
            <a:r>
              <a:rPr lang="hr-HR" altLang="es-ES" dirty="0" smtClean="0">
                <a:latin typeface="Arial" panose="020B0604020202020204" pitchFamily="34" charset="0"/>
                <a:cs typeface="Arial" panose="020B0604020202020204" pitchFamily="34" charset="0"/>
              </a:rPr>
              <a:t>- glavni problemi koje bi prvo trebalo riješiti kako bi se osigurale učinkovite </a:t>
            </a:r>
            <a:r>
              <a:rPr lang="hr-HR" altLang="es-ES" i="1" dirty="0" smtClean="0">
                <a:latin typeface="Arial" panose="020B0604020202020204" pitchFamily="34" charset="0"/>
                <a:cs typeface="Arial" panose="020B0604020202020204" pitchFamily="34" charset="0"/>
              </a:rPr>
              <a:t>online</a:t>
            </a:r>
            <a:r>
              <a:rPr lang="hr-HR" altLang="es-ES" dirty="0" smtClean="0">
                <a:latin typeface="Arial" panose="020B0604020202020204" pitchFamily="34" charset="0"/>
                <a:cs typeface="Arial" panose="020B0604020202020204" pitchFamily="34" charset="0"/>
              </a:rPr>
              <a:t> aktivnosti su:</a:t>
            </a:r>
          </a:p>
          <a:p>
            <a:pPr>
              <a:defRPr/>
            </a:pPr>
            <a:endParaRPr lang="hr-HR" altLang="es-ES" dirty="0" smtClean="0">
              <a:latin typeface="Arial" panose="020B0604020202020204" pitchFamily="34" charset="0"/>
              <a:cs typeface="Arial" panose="020B0604020202020204" pitchFamily="34" charset="0"/>
            </a:endParaRPr>
          </a:p>
          <a:p>
            <a:pPr marL="285750" indent="-285750">
              <a:buFontTx/>
              <a:buChar char="-"/>
              <a:defRPr/>
            </a:pPr>
            <a:r>
              <a:rPr lang="hr-HR" altLang="es-ES" dirty="0" smtClean="0">
                <a:latin typeface="Arial" panose="020B0604020202020204" pitchFamily="34" charset="0"/>
                <a:cs typeface="Arial" panose="020B0604020202020204" pitchFamily="34" charset="0"/>
              </a:rPr>
              <a:t>Neki članovi tima (potajno) rade više zadataka</a:t>
            </a:r>
          </a:p>
          <a:p>
            <a:pPr marL="285750" indent="-285750">
              <a:buFontTx/>
              <a:buChar char="-"/>
              <a:defRPr/>
            </a:pPr>
            <a:r>
              <a:rPr lang="hr-HR" altLang="es-ES" dirty="0" smtClean="0">
                <a:latin typeface="Arial" panose="020B0604020202020204" pitchFamily="34" charset="0"/>
                <a:cs typeface="Arial" panose="020B0604020202020204" pitchFamily="34" charset="0"/>
              </a:rPr>
              <a:t>Nedostatak pažnje</a:t>
            </a:r>
          </a:p>
          <a:p>
            <a:pPr marL="285750" indent="-285750">
              <a:buFontTx/>
              <a:buChar char="-"/>
              <a:defRPr/>
            </a:pPr>
            <a:r>
              <a:rPr lang="hr-HR" altLang="es-ES" dirty="0" smtClean="0">
                <a:latin typeface="Arial" panose="020B0604020202020204" pitchFamily="34" charset="0"/>
                <a:cs typeface="Arial" panose="020B0604020202020204" pitchFamily="34" charset="0"/>
              </a:rPr>
              <a:t>Emocionalni odmak </a:t>
            </a:r>
            <a:r>
              <a:rPr lang="hr-HR" altLang="es-ES" dirty="0" smtClean="0">
                <a:latin typeface="Arial" panose="020B0604020202020204" pitchFamily="34" charset="0"/>
                <a:cs typeface="Arial" panose="020B0604020202020204" pitchFamily="34" charset="0"/>
              </a:rPr>
              <a:t>zbog fizičke udaljenosti</a:t>
            </a:r>
          </a:p>
          <a:p>
            <a:pPr marL="285750" indent="-285750">
              <a:buFontTx/>
              <a:buChar char="-"/>
              <a:defRPr/>
            </a:pPr>
            <a:r>
              <a:rPr lang="hr-HR" altLang="es-ES" dirty="0" smtClean="0">
                <a:latin typeface="Arial" panose="020B0604020202020204" pitchFamily="34" charset="0"/>
                <a:cs typeface="Arial" panose="020B0604020202020204" pitchFamily="34" charset="0"/>
              </a:rPr>
              <a:t>Nedostatna </a:t>
            </a:r>
            <a:r>
              <a:rPr lang="hr-HR" altLang="es-ES" dirty="0" smtClean="0">
                <a:latin typeface="Arial" panose="020B0604020202020204" pitchFamily="34" charset="0"/>
                <a:cs typeface="Arial" panose="020B0604020202020204" pitchFamily="34" charset="0"/>
              </a:rPr>
              <a:t>uključenosti nekih članova</a:t>
            </a:r>
          </a:p>
          <a:p>
            <a:pPr marL="285750" indent="-285750">
              <a:buFontTx/>
              <a:buChar char="-"/>
              <a:defRPr/>
            </a:pPr>
            <a:r>
              <a:rPr lang="hr-HR" altLang="es-ES" dirty="0" smtClean="0">
                <a:latin typeface="Arial" panose="020B0604020202020204" pitchFamily="34" charset="0"/>
                <a:cs typeface="Arial" panose="020B0604020202020204" pitchFamily="34" charset="0"/>
              </a:rPr>
              <a:t>Ograničena aktivnost i praćenje</a:t>
            </a:r>
            <a:endParaRPr lang="hr-HR" alt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948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xmlns="" id="{3A86BF1E-B8F2-4B6C-A76B-D8673E0CF73D}"/>
              </a:ext>
            </a:extLst>
          </p:cNvPr>
          <p:cNvSpPr txBox="1"/>
          <p:nvPr/>
        </p:nvSpPr>
        <p:spPr>
          <a:xfrm>
            <a:off x="2527277" y="492781"/>
            <a:ext cx="7338871" cy="646331"/>
          </a:xfrm>
          <a:prstGeom prst="rect">
            <a:avLst/>
          </a:prstGeom>
          <a:noFill/>
        </p:spPr>
        <p:txBody>
          <a:bodyPr wrap="square" rtlCol="0">
            <a:spAutoFit/>
          </a:bodyPr>
          <a:lstStyle/>
          <a:p>
            <a:r>
              <a:rPr lang="hr-HR" sz="3600" b="1" dirty="0" smtClean="0">
                <a:solidFill>
                  <a:schemeClr val="accent1">
                    <a:lumMod val="75000"/>
                  </a:schemeClr>
                </a:solidFill>
                <a:latin typeface="Arial" panose="020B0604020202020204" pitchFamily="34" charset="0"/>
                <a:cs typeface="Arial" panose="020B0604020202020204" pitchFamily="34" charset="0"/>
              </a:rPr>
              <a:t>Upravljanje virtualnim timovima</a:t>
            </a:r>
            <a:endParaRPr lang="en-GB" sz="3600" b="1" dirty="0">
              <a:solidFill>
                <a:schemeClr val="accent1">
                  <a:lumMod val="75000"/>
                </a:schemeClr>
              </a:solidFill>
              <a:latin typeface="Arial" panose="020B0604020202020204" pitchFamily="34" charset="0"/>
              <a:cs typeface="Arial" panose="020B0604020202020204" pitchFamily="34" charset="0"/>
            </a:endParaRPr>
          </a:p>
        </p:txBody>
      </p:sp>
      <p:sp>
        <p:nvSpPr>
          <p:cNvPr id="2" name="Rettangolo 1">
            <a:extLst>
              <a:ext uri="{FF2B5EF4-FFF2-40B4-BE49-F238E27FC236}">
                <a16:creationId xmlns:a16="http://schemas.microsoft.com/office/drawing/2014/main" xmlns="" id="{50937956-F9E8-4796-8E1E-2932BB6CF382}"/>
              </a:ext>
            </a:extLst>
          </p:cNvPr>
          <p:cNvSpPr/>
          <p:nvPr/>
        </p:nvSpPr>
        <p:spPr>
          <a:xfrm>
            <a:off x="2527277" y="1667377"/>
            <a:ext cx="9179912" cy="4524315"/>
          </a:xfrm>
          <a:prstGeom prst="rect">
            <a:avLst/>
          </a:prstGeom>
        </p:spPr>
        <p:txBody>
          <a:bodyPr wrap="square">
            <a:spAutoFit/>
          </a:bodyPr>
          <a:lstStyle/>
          <a:p>
            <a:pPr>
              <a:defRPr/>
            </a:pPr>
            <a:r>
              <a:rPr lang="en-GB" altLang="es-ES" b="1" dirty="0">
                <a:solidFill>
                  <a:schemeClr val="accent6">
                    <a:lumMod val="75000"/>
                  </a:schemeClr>
                </a:solidFill>
                <a:latin typeface="Arial" panose="020B0604020202020204" pitchFamily="34" charset="0"/>
                <a:cs typeface="Arial" panose="020B0604020202020204" pitchFamily="34" charset="0"/>
              </a:rPr>
              <a:t>4. </a:t>
            </a:r>
            <a:r>
              <a:rPr lang="hr-HR" altLang="es-ES" b="1" dirty="0" smtClean="0">
                <a:solidFill>
                  <a:schemeClr val="accent6">
                    <a:lumMod val="75000"/>
                  </a:schemeClr>
                </a:solidFill>
                <a:latin typeface="Arial" panose="020B0604020202020204" pitchFamily="34" charset="0"/>
                <a:cs typeface="Arial" panose="020B0604020202020204" pitchFamily="34" charset="0"/>
              </a:rPr>
              <a:t>Što istraživanja govore o čimbenicima uspjeha koji utječu na virtualne</a:t>
            </a:r>
          </a:p>
          <a:p>
            <a:pPr>
              <a:defRPr/>
            </a:pPr>
            <a:r>
              <a:rPr lang="hr-HR" altLang="es-ES" b="1" dirty="0" smtClean="0">
                <a:solidFill>
                  <a:schemeClr val="accent6">
                    <a:lumMod val="75000"/>
                  </a:schemeClr>
                </a:solidFill>
                <a:latin typeface="Arial" panose="020B0604020202020204" pitchFamily="34" charset="0"/>
                <a:cs typeface="Arial" panose="020B0604020202020204" pitchFamily="34" charset="0"/>
              </a:rPr>
              <a:t>timove</a:t>
            </a:r>
          </a:p>
          <a:p>
            <a:pPr>
              <a:defRPr/>
            </a:pPr>
            <a:endParaRPr lang="hr-HR" altLang="es-ES" dirty="0" smtClean="0">
              <a:solidFill>
                <a:schemeClr val="accent6">
                  <a:lumMod val="75000"/>
                </a:schemeClr>
              </a:solidFill>
              <a:latin typeface="Arial" panose="020B0604020202020204" pitchFamily="34" charset="0"/>
              <a:cs typeface="Arial" panose="020B0604020202020204" pitchFamily="34" charset="0"/>
            </a:endParaRPr>
          </a:p>
          <a:p>
            <a:pPr>
              <a:defRPr/>
            </a:pPr>
            <a:r>
              <a:rPr lang="hr-HR" altLang="es-ES" dirty="0" smtClean="0">
                <a:latin typeface="Arial" panose="020B0604020202020204" pitchFamily="34" charset="0"/>
                <a:cs typeface="Arial" panose="020B0604020202020204" pitchFamily="34" charset="0"/>
              </a:rPr>
              <a:t>Prema studiji koju je objavio </a:t>
            </a:r>
            <a:r>
              <a:rPr lang="en-GB" altLang="es-ES" dirty="0" smtClean="0">
                <a:latin typeface="Arial" panose="020B0604020202020204" pitchFamily="34" charset="0"/>
                <a:cs typeface="Arial" panose="020B0604020202020204" pitchFamily="34" charset="0"/>
              </a:rPr>
              <a:t>Forbes </a:t>
            </a:r>
            <a:r>
              <a:rPr lang="hr-HR" altLang="es-ES" dirty="0" smtClean="0">
                <a:latin typeface="Arial" panose="020B0604020202020204" pitchFamily="34" charset="0"/>
                <a:cs typeface="Arial" panose="020B0604020202020204" pitchFamily="34" charset="0"/>
              </a:rPr>
              <a:t>(2015) to su:</a:t>
            </a:r>
          </a:p>
          <a:p>
            <a:pPr marL="285750" indent="-285750">
              <a:buFontTx/>
              <a:buChar char="-"/>
              <a:defRPr/>
            </a:pPr>
            <a:r>
              <a:rPr lang="hr-HR" altLang="es-ES" dirty="0" smtClean="0">
                <a:latin typeface="Arial" panose="020B0604020202020204" pitchFamily="34" charset="0"/>
                <a:cs typeface="Arial" panose="020B0604020202020204" pitchFamily="34" charset="0"/>
              </a:rPr>
              <a:t>izgradnja POVJERENJA (</a:t>
            </a:r>
            <a:r>
              <a:rPr lang="hr-HR" altLang="es-ES" dirty="0" smtClean="0">
                <a:latin typeface="Arial" panose="020B0604020202020204" pitchFamily="34" charset="0"/>
                <a:cs typeface="Arial" panose="020B0604020202020204" pitchFamily="34" charset="0"/>
              </a:rPr>
              <a:t>idealan bi </a:t>
            </a:r>
            <a:r>
              <a:rPr lang="hr-HR" altLang="es-ES" dirty="0" smtClean="0">
                <a:latin typeface="Arial" panose="020B0604020202020204" pitchFamily="34" charset="0"/>
                <a:cs typeface="Arial" panose="020B0604020202020204" pitchFamily="34" charset="0"/>
              </a:rPr>
              <a:t>bilo </a:t>
            </a:r>
            <a:r>
              <a:rPr lang="hr-HR" altLang="es-ES" dirty="0" smtClean="0">
                <a:latin typeface="Arial" panose="020B0604020202020204" pitchFamily="34" charset="0"/>
                <a:cs typeface="Arial" panose="020B0604020202020204" pitchFamily="34" charset="0"/>
              </a:rPr>
              <a:t>inicijalni susret </a:t>
            </a:r>
            <a:r>
              <a:rPr lang="hr-HR" altLang="es-ES" dirty="0" smtClean="0">
                <a:latin typeface="Arial" panose="020B0604020202020204" pitchFamily="34" charset="0"/>
                <a:cs typeface="Arial" panose="020B0604020202020204" pitchFamily="34" charset="0"/>
              </a:rPr>
              <a:t>licem u lice)</a:t>
            </a:r>
          </a:p>
          <a:p>
            <a:pPr marL="285750" indent="-285750">
              <a:buFontTx/>
              <a:buChar char="-"/>
              <a:defRPr/>
            </a:pPr>
            <a:r>
              <a:rPr lang="hr-HR" altLang="es-ES" dirty="0" smtClean="0">
                <a:latin typeface="Arial" panose="020B0604020202020204" pitchFamily="34" charset="0"/>
                <a:cs typeface="Arial" panose="020B0604020202020204" pitchFamily="34" charset="0"/>
              </a:rPr>
              <a:t>osiguravanje JASNOĆE (biti </a:t>
            </a:r>
            <a:r>
              <a:rPr lang="hr-HR" altLang="es-ES" dirty="0" smtClean="0">
                <a:latin typeface="Arial" panose="020B0604020202020204" pitchFamily="34" charset="0"/>
                <a:cs typeface="Arial" panose="020B0604020202020204" pitchFamily="34" charset="0"/>
              </a:rPr>
              <a:t>izravniji </a:t>
            </a:r>
            <a:r>
              <a:rPr lang="hr-HR" altLang="es-ES" dirty="0" smtClean="0">
                <a:latin typeface="Arial" panose="020B0604020202020204" pitchFamily="34" charset="0"/>
                <a:cs typeface="Arial" panose="020B0604020202020204" pitchFamily="34" charset="0"/>
              </a:rPr>
              <a:t>nego inače)</a:t>
            </a:r>
          </a:p>
          <a:p>
            <a:pPr marL="285750" indent="-285750">
              <a:buFontTx/>
              <a:buChar char="-"/>
              <a:defRPr/>
            </a:pPr>
            <a:r>
              <a:rPr lang="hr-HR" altLang="es-ES" dirty="0" smtClean="0">
                <a:latin typeface="Arial" panose="020B0604020202020204" pitchFamily="34" charset="0"/>
                <a:cs typeface="Arial" panose="020B0604020202020204" pitchFamily="34" charset="0"/>
              </a:rPr>
              <a:t>imati VIZIJU (vaš pristup odgovara cjelokupnoj viziji tima</a:t>
            </a:r>
            <a:r>
              <a:rPr lang="hr-HR" altLang="es-ES" dirty="0" smtClean="0">
                <a:latin typeface="Arial" panose="020B0604020202020204" pitchFamily="34" charset="0"/>
                <a:cs typeface="Arial" panose="020B0604020202020204" pitchFamily="34" charset="0"/>
              </a:rPr>
              <a:t>).</a:t>
            </a:r>
            <a:endParaRPr lang="hr-HR" altLang="es-ES" dirty="0" smtClean="0">
              <a:latin typeface="Arial" panose="020B0604020202020204" pitchFamily="34" charset="0"/>
              <a:cs typeface="Arial" panose="020B0604020202020204" pitchFamily="34" charset="0"/>
            </a:endParaRPr>
          </a:p>
          <a:p>
            <a:pPr>
              <a:defRPr/>
            </a:pPr>
            <a:endParaRPr lang="hr-HR" altLang="es-ES" dirty="0" smtClean="0">
              <a:latin typeface="Arial" panose="020B0604020202020204" pitchFamily="34" charset="0"/>
              <a:cs typeface="Arial" panose="020B0604020202020204" pitchFamily="34" charset="0"/>
            </a:endParaRPr>
          </a:p>
          <a:p>
            <a:pPr>
              <a:defRPr/>
            </a:pPr>
            <a:r>
              <a:rPr lang="hr-HR" altLang="es-ES" dirty="0" smtClean="0">
                <a:latin typeface="Arial" panose="020B0604020202020204" pitchFamily="34" charset="0"/>
                <a:cs typeface="Arial" panose="020B0604020202020204" pitchFamily="34" charset="0"/>
              </a:rPr>
              <a:t>Također, </a:t>
            </a:r>
            <a:r>
              <a:rPr lang="hr-HR" altLang="es-ES" dirty="0" smtClean="0">
                <a:latin typeface="Arial" panose="020B0604020202020204" pitchFamily="34" charset="0"/>
                <a:cs typeface="Arial" panose="020B0604020202020204" pitchFamily="34" charset="0"/>
              </a:rPr>
              <a:t>vođa virtualnog tima </a:t>
            </a:r>
            <a:r>
              <a:rPr lang="hr-HR" altLang="es-ES" dirty="0" smtClean="0">
                <a:latin typeface="Arial" panose="020B0604020202020204" pitchFamily="34" charset="0"/>
                <a:cs typeface="Arial" panose="020B0604020202020204" pitchFamily="34" charset="0"/>
              </a:rPr>
              <a:t>trebao bi:</a:t>
            </a:r>
          </a:p>
          <a:p>
            <a:pPr>
              <a:defRPr/>
            </a:pPr>
            <a:endParaRPr lang="hr-HR" altLang="es-ES" dirty="0" smtClean="0">
              <a:latin typeface="Arial" panose="020B0604020202020204" pitchFamily="34" charset="0"/>
              <a:cs typeface="Arial" panose="020B0604020202020204" pitchFamily="34" charset="0"/>
            </a:endParaRPr>
          </a:p>
          <a:p>
            <a:pPr marL="285750" indent="-285750">
              <a:buFontTx/>
              <a:buChar char="-"/>
              <a:defRPr/>
            </a:pPr>
            <a:r>
              <a:rPr lang="hr-HR" altLang="es-ES" dirty="0" smtClean="0">
                <a:latin typeface="Arial" panose="020B0604020202020204" pitchFamily="34" charset="0"/>
                <a:cs typeface="Arial" panose="020B0604020202020204" pitchFamily="34" charset="0"/>
              </a:rPr>
              <a:t>Formalizirati timske uloge</a:t>
            </a:r>
            <a:endParaRPr lang="hr-HR" altLang="es-ES" dirty="0">
              <a:latin typeface="Arial" panose="020B0604020202020204" pitchFamily="34" charset="0"/>
              <a:cs typeface="Arial" panose="020B0604020202020204" pitchFamily="34" charset="0"/>
            </a:endParaRPr>
          </a:p>
          <a:p>
            <a:pPr marL="285750" indent="-285750">
              <a:buFontTx/>
              <a:buChar char="-"/>
              <a:defRPr/>
            </a:pPr>
            <a:r>
              <a:rPr lang="hr-HR" altLang="es-ES" dirty="0" smtClean="0">
                <a:latin typeface="Arial" panose="020B0604020202020204" pitchFamily="34" charset="0"/>
                <a:cs typeface="Arial" panose="020B0604020202020204" pitchFamily="34" charset="0"/>
              </a:rPr>
              <a:t>Napraviti vrlo jasan skup pravila o načinu donošenja odluka</a:t>
            </a:r>
            <a:endParaRPr lang="hr-HR" altLang="es-ES" dirty="0">
              <a:latin typeface="Arial" panose="020B0604020202020204" pitchFamily="34" charset="0"/>
              <a:cs typeface="Arial" panose="020B0604020202020204" pitchFamily="34" charset="0"/>
            </a:endParaRPr>
          </a:p>
          <a:p>
            <a:pPr marL="285750" indent="-285750">
              <a:buFontTx/>
              <a:buChar char="-"/>
              <a:defRPr/>
            </a:pPr>
            <a:r>
              <a:rPr lang="hr-HR" altLang="es-ES" dirty="0" smtClean="0">
                <a:latin typeface="Arial" panose="020B0604020202020204" pitchFamily="34" charset="0"/>
                <a:cs typeface="Arial" panose="020B0604020202020204" pitchFamily="34" charset="0"/>
              </a:rPr>
              <a:t>Napraviti jasno definiran postupak kako bi se osiguralo da svi članovi tima daju   </a:t>
            </a:r>
          </a:p>
          <a:p>
            <a:pPr>
              <a:defRPr/>
            </a:pPr>
            <a:r>
              <a:rPr lang="hr-HR" altLang="es-ES" dirty="0">
                <a:latin typeface="Arial" panose="020B0604020202020204" pitchFamily="34" charset="0"/>
                <a:cs typeface="Arial" panose="020B0604020202020204" pitchFamily="34" charset="0"/>
              </a:rPr>
              <a:t> </a:t>
            </a:r>
            <a:r>
              <a:rPr lang="hr-HR" altLang="es-ES" dirty="0" smtClean="0">
                <a:latin typeface="Arial" panose="020B0604020202020204" pitchFamily="34" charset="0"/>
                <a:cs typeface="Arial" panose="020B0604020202020204" pitchFamily="34" charset="0"/>
              </a:rPr>
              <a:t>    očekivane rezultate</a:t>
            </a:r>
          </a:p>
          <a:p>
            <a:pPr marL="285750" indent="-285750">
              <a:buFontTx/>
              <a:buChar char="-"/>
              <a:defRPr/>
            </a:pPr>
            <a:r>
              <a:rPr lang="hr-HR" altLang="es-ES" dirty="0" smtClean="0">
                <a:latin typeface="Arial" panose="020B0604020202020204" pitchFamily="34" charset="0"/>
                <a:cs typeface="Arial" panose="020B0604020202020204" pitchFamily="34" charset="0"/>
              </a:rPr>
              <a:t>Promicati jasnu i otvorenu </a:t>
            </a:r>
            <a:r>
              <a:rPr lang="hr-HR" altLang="es-ES" dirty="0" smtClean="0">
                <a:latin typeface="Arial" panose="020B0604020202020204" pitchFamily="34" charset="0"/>
                <a:cs typeface="Arial" panose="020B0604020202020204" pitchFamily="34" charset="0"/>
              </a:rPr>
              <a:t>komunikaciju </a:t>
            </a:r>
            <a:r>
              <a:rPr lang="hr-HR" altLang="es-ES" dirty="0" smtClean="0">
                <a:latin typeface="Arial" panose="020B0604020202020204" pitchFamily="34" charset="0"/>
                <a:cs typeface="Arial" panose="020B0604020202020204" pitchFamily="34" charset="0"/>
              </a:rPr>
              <a:t>pravilno prilagođenu karakteristikama  </a:t>
            </a:r>
          </a:p>
          <a:p>
            <a:pPr>
              <a:defRPr/>
            </a:pPr>
            <a:r>
              <a:rPr lang="hr-HR" altLang="es-ES" dirty="0">
                <a:latin typeface="Arial" panose="020B0604020202020204" pitchFamily="34" charset="0"/>
                <a:cs typeface="Arial" panose="020B0604020202020204" pitchFamily="34" charset="0"/>
              </a:rPr>
              <a:t> </a:t>
            </a:r>
            <a:r>
              <a:rPr lang="hr-HR" altLang="es-ES" dirty="0" smtClean="0">
                <a:latin typeface="Arial" panose="020B0604020202020204" pitchFamily="34" charset="0"/>
                <a:cs typeface="Arial" panose="020B0604020202020204" pitchFamily="34" charset="0"/>
              </a:rPr>
              <a:t>    timova</a:t>
            </a:r>
            <a:endParaRPr lang="hr-HR" alt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261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shirt&#10;&#10;Description automatically generated">
            <a:extLst>
              <a:ext uri="{FF2B5EF4-FFF2-40B4-BE49-F238E27FC236}">
                <a16:creationId xmlns:a16="http://schemas.microsoft.com/office/drawing/2014/main" xmlns="" id="{BE04E791-B8C0-4FB3-B160-C972B4D0DE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827" r="10825"/>
          <a:stretch/>
        </p:blipFill>
        <p:spPr>
          <a:xfrm>
            <a:off x="8475260" y="1885972"/>
            <a:ext cx="3682043" cy="4050803"/>
          </a:xfrm>
          <a:prstGeom prst="rect">
            <a:avLst/>
          </a:prstGeom>
        </p:spPr>
      </p:pic>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tangolo 1">
            <a:extLst>
              <a:ext uri="{FF2B5EF4-FFF2-40B4-BE49-F238E27FC236}">
                <a16:creationId xmlns:a16="http://schemas.microsoft.com/office/drawing/2014/main" xmlns="" id="{50937956-F9E8-4796-8E1E-2932BB6CF382}"/>
              </a:ext>
            </a:extLst>
          </p:cNvPr>
          <p:cNvSpPr/>
          <p:nvPr/>
        </p:nvSpPr>
        <p:spPr>
          <a:xfrm>
            <a:off x="2353995" y="1355495"/>
            <a:ext cx="5924034" cy="4524315"/>
          </a:xfrm>
          <a:prstGeom prst="rect">
            <a:avLst/>
          </a:prstGeom>
        </p:spPr>
        <p:txBody>
          <a:bodyPr wrap="square">
            <a:spAutoFit/>
          </a:bodyPr>
          <a:lstStyle/>
          <a:p>
            <a:pPr>
              <a:defRPr/>
            </a:pPr>
            <a:r>
              <a:rPr lang="en-GB" altLang="es-ES" b="1" dirty="0">
                <a:solidFill>
                  <a:schemeClr val="accent6">
                    <a:lumMod val="75000"/>
                  </a:schemeClr>
                </a:solidFill>
                <a:latin typeface="Arial" panose="020B0604020202020204" pitchFamily="34" charset="0"/>
                <a:cs typeface="Arial" panose="020B0604020202020204" pitchFamily="34" charset="0"/>
              </a:rPr>
              <a:t>5. </a:t>
            </a:r>
            <a:r>
              <a:rPr lang="hr-HR" altLang="es-ES" b="1" dirty="0" smtClean="0">
                <a:solidFill>
                  <a:schemeClr val="accent6">
                    <a:lumMod val="75000"/>
                  </a:schemeClr>
                </a:solidFill>
                <a:latin typeface="Arial" panose="020B0604020202020204" pitchFamily="34" charset="0"/>
                <a:cs typeface="Arial" panose="020B0604020202020204" pitchFamily="34" charset="0"/>
              </a:rPr>
              <a:t>Postavljanje </a:t>
            </a:r>
            <a:r>
              <a:rPr lang="hr-HR" altLang="es-ES" b="1" dirty="0" smtClean="0">
                <a:solidFill>
                  <a:schemeClr val="accent6">
                    <a:lumMod val="75000"/>
                  </a:schemeClr>
                </a:solidFill>
                <a:latin typeface="Arial" panose="020B0604020202020204" pitchFamily="34" charset="0"/>
                <a:cs typeface="Arial" panose="020B0604020202020204" pitchFamily="34" charset="0"/>
              </a:rPr>
              <a:t>„osnovnih pravila”:</a:t>
            </a:r>
            <a:endParaRPr lang="hr-HR" altLang="es-ES" b="1" dirty="0" smtClean="0">
              <a:solidFill>
                <a:schemeClr val="accent6">
                  <a:lumMod val="75000"/>
                </a:schemeClr>
              </a:solidFill>
              <a:latin typeface="Arial" panose="020B0604020202020204" pitchFamily="34" charset="0"/>
              <a:cs typeface="Arial" panose="020B0604020202020204" pitchFamily="34" charset="0"/>
            </a:endParaRPr>
          </a:p>
          <a:p>
            <a:pPr>
              <a:defRPr/>
            </a:pPr>
            <a:endParaRPr lang="hr-HR" altLang="es-ES" dirty="0" smtClean="0">
              <a:solidFill>
                <a:schemeClr val="accent6">
                  <a:lumMod val="75000"/>
                </a:schemeClr>
              </a:solidFill>
              <a:latin typeface="Arial" panose="020B0604020202020204" pitchFamily="34" charset="0"/>
              <a:cs typeface="Arial" panose="020B0604020202020204" pitchFamily="34" charset="0"/>
            </a:endParaRPr>
          </a:p>
          <a:p>
            <a:pPr>
              <a:defRPr/>
            </a:pPr>
            <a:r>
              <a:rPr lang="hr-HR" altLang="es-ES" dirty="0" smtClean="0">
                <a:latin typeface="Arial" panose="020B0604020202020204" pitchFamily="34" charset="0"/>
                <a:cs typeface="Arial" panose="020B0604020202020204" pitchFamily="34" charset="0"/>
              </a:rPr>
              <a:t>Odlučite zajedno i u pisanom </a:t>
            </a:r>
            <a:r>
              <a:rPr lang="hr-HR" altLang="es-ES" dirty="0" smtClean="0">
                <a:latin typeface="Arial" panose="020B0604020202020204" pitchFamily="34" charset="0"/>
                <a:cs typeface="Arial" panose="020B0604020202020204" pitchFamily="34" charset="0"/>
              </a:rPr>
              <a:t>obliku na način da je </a:t>
            </a:r>
            <a:r>
              <a:rPr lang="hr-HR" altLang="es-ES" dirty="0" smtClean="0">
                <a:latin typeface="Arial" panose="020B0604020202020204" pitchFamily="34" charset="0"/>
                <a:cs typeface="Arial" panose="020B0604020202020204" pitchFamily="34" charset="0"/>
              </a:rPr>
              <a:t>svima </a:t>
            </a:r>
            <a:r>
              <a:rPr lang="hr-HR" altLang="es-ES" dirty="0" smtClean="0">
                <a:latin typeface="Arial" panose="020B0604020202020204" pitchFamily="34" charset="0"/>
                <a:cs typeface="Arial" panose="020B0604020202020204" pitchFamily="34" charset="0"/>
              </a:rPr>
              <a:t>dostupno </a:t>
            </a:r>
            <a:r>
              <a:rPr lang="hr-HR" altLang="es-ES" dirty="0" smtClean="0">
                <a:latin typeface="Arial" panose="020B0604020202020204" pitchFamily="34" charset="0"/>
                <a:cs typeface="Arial" panose="020B0604020202020204" pitchFamily="34" charset="0"/>
              </a:rPr>
              <a:t>sljedeće:</a:t>
            </a:r>
          </a:p>
          <a:p>
            <a:pPr>
              <a:defRPr/>
            </a:pPr>
            <a:r>
              <a:rPr lang="hr-HR" altLang="es-ES" dirty="0" smtClean="0">
                <a:latin typeface="Arial" panose="020B0604020202020204" pitchFamily="34" charset="0"/>
                <a:cs typeface="Arial" panose="020B0604020202020204" pitchFamily="34" charset="0"/>
              </a:rPr>
              <a:t>- početak i završetak radnog </a:t>
            </a:r>
            <a:r>
              <a:rPr lang="hr-HR" altLang="es-ES" dirty="0" smtClean="0">
                <a:latin typeface="Arial" panose="020B0604020202020204" pitchFamily="34" charset="0"/>
                <a:cs typeface="Arial" panose="020B0604020202020204" pitchFamily="34" charset="0"/>
              </a:rPr>
              <a:t>vremena za sve članove</a:t>
            </a:r>
            <a:endParaRPr lang="hr-HR" altLang="es-ES" dirty="0" smtClean="0">
              <a:latin typeface="Arial" panose="020B0604020202020204" pitchFamily="34" charset="0"/>
              <a:cs typeface="Arial" panose="020B0604020202020204" pitchFamily="34" charset="0"/>
            </a:endParaRPr>
          </a:p>
          <a:p>
            <a:pPr>
              <a:defRPr/>
            </a:pPr>
            <a:r>
              <a:rPr lang="hr-HR" altLang="es-ES" dirty="0" smtClean="0">
                <a:latin typeface="Arial" panose="020B0604020202020204" pitchFamily="34" charset="0"/>
                <a:cs typeface="Arial" panose="020B0604020202020204" pitchFamily="34" charset="0"/>
              </a:rPr>
              <a:t>- </a:t>
            </a:r>
            <a:r>
              <a:rPr lang="hr-HR" altLang="es-ES" dirty="0" smtClean="0">
                <a:latin typeface="Arial" panose="020B0604020202020204" pitchFamily="34" charset="0"/>
                <a:cs typeface="Arial" panose="020B0604020202020204" pitchFamily="34" charset="0"/>
              </a:rPr>
              <a:t>definiranje vremena </a:t>
            </a:r>
            <a:r>
              <a:rPr lang="hr-HR" altLang="es-ES" dirty="0" smtClean="0">
                <a:latin typeface="Arial" panose="020B0604020202020204" pitchFamily="34" charset="0"/>
                <a:cs typeface="Arial" panose="020B0604020202020204" pitchFamily="34" charset="0"/>
              </a:rPr>
              <a:t>unutar kojeg je potrebno dogovoriti </a:t>
            </a:r>
            <a:r>
              <a:rPr lang="hr-HR" altLang="es-ES" dirty="0" smtClean="0">
                <a:latin typeface="Arial" panose="020B0604020202020204" pitchFamily="34" charset="0"/>
                <a:cs typeface="Arial" panose="020B0604020202020204" pitchFamily="34" charset="0"/>
              </a:rPr>
              <a:t> </a:t>
            </a:r>
          </a:p>
          <a:p>
            <a:pPr>
              <a:defRPr/>
            </a:pPr>
            <a:r>
              <a:rPr lang="hr-HR" altLang="es-ES" dirty="0">
                <a:latin typeface="Arial" panose="020B0604020202020204" pitchFamily="34" charset="0"/>
                <a:cs typeface="Arial" panose="020B0604020202020204" pitchFamily="34" charset="0"/>
              </a:rPr>
              <a:t> </a:t>
            </a:r>
            <a:r>
              <a:rPr lang="hr-HR" altLang="es-ES" dirty="0" smtClean="0">
                <a:latin typeface="Arial" panose="020B0604020202020204" pitchFamily="34" charset="0"/>
                <a:cs typeface="Arial" panose="020B0604020202020204" pitchFamily="34" charset="0"/>
              </a:rPr>
              <a:t> </a:t>
            </a:r>
            <a:r>
              <a:rPr lang="hr-HR" altLang="es-ES" dirty="0" smtClean="0">
                <a:latin typeface="Arial" panose="020B0604020202020204" pitchFamily="34" charset="0"/>
                <a:cs typeface="Arial" panose="020B0604020202020204" pitchFamily="34" charset="0"/>
              </a:rPr>
              <a:t>na </a:t>
            </a:r>
            <a:r>
              <a:rPr lang="hr-HR" altLang="es-ES" dirty="0" smtClean="0">
                <a:latin typeface="Arial" panose="020B0604020202020204" pitchFamily="34" charset="0"/>
                <a:cs typeface="Arial" panose="020B0604020202020204" pitchFamily="34" charset="0"/>
              </a:rPr>
              <a:t>elektroničku poštu</a:t>
            </a:r>
          </a:p>
          <a:p>
            <a:pPr>
              <a:defRPr/>
            </a:pPr>
            <a:r>
              <a:rPr lang="hr-HR" altLang="es-ES" dirty="0" smtClean="0">
                <a:latin typeface="Arial" panose="020B0604020202020204" pitchFamily="34" charset="0"/>
                <a:cs typeface="Arial" panose="020B0604020202020204" pitchFamily="34" charset="0"/>
              </a:rPr>
              <a:t>- vrijeme trajanja </a:t>
            </a:r>
            <a:r>
              <a:rPr lang="hr-HR" altLang="es-ES" i="1" dirty="0" smtClean="0">
                <a:latin typeface="Arial" panose="020B0604020202020204" pitchFamily="34" charset="0"/>
                <a:cs typeface="Arial" panose="020B0604020202020204" pitchFamily="34" charset="0"/>
              </a:rPr>
              <a:t>online</a:t>
            </a:r>
            <a:r>
              <a:rPr lang="hr-HR" altLang="es-ES" dirty="0" smtClean="0">
                <a:latin typeface="Arial" panose="020B0604020202020204" pitchFamily="34" charset="0"/>
                <a:cs typeface="Arial" panose="020B0604020202020204" pitchFamily="34" charset="0"/>
              </a:rPr>
              <a:t> sastanaka </a:t>
            </a:r>
          </a:p>
          <a:p>
            <a:pPr>
              <a:defRPr/>
            </a:pPr>
            <a:r>
              <a:rPr lang="hr-HR" altLang="es-ES" dirty="0" smtClean="0">
                <a:latin typeface="Arial" panose="020B0604020202020204" pitchFamily="34" charset="0"/>
                <a:cs typeface="Arial" panose="020B0604020202020204" pitchFamily="34" charset="0"/>
              </a:rPr>
              <a:t>- vrijeme trajanja stanki</a:t>
            </a:r>
          </a:p>
          <a:p>
            <a:pPr>
              <a:defRPr/>
            </a:pPr>
            <a:r>
              <a:rPr lang="hr-HR" altLang="es-ES" dirty="0" smtClean="0">
                <a:latin typeface="Arial" panose="020B0604020202020204" pitchFamily="34" charset="0"/>
                <a:cs typeface="Arial" panose="020B0604020202020204" pitchFamily="34" charset="0"/>
              </a:rPr>
              <a:t>- poželjni ton komunikacije (</a:t>
            </a:r>
            <a:r>
              <a:rPr lang="hr-HR" altLang="es-ES" dirty="0" smtClean="0">
                <a:latin typeface="Arial" panose="020B0604020202020204" pitchFamily="34" charset="0"/>
                <a:cs typeface="Arial" panose="020B0604020202020204" pitchFamily="34" charset="0"/>
              </a:rPr>
              <a:t>formalniji ili </a:t>
            </a:r>
            <a:r>
              <a:rPr lang="hr-HR" altLang="es-ES" dirty="0" smtClean="0">
                <a:latin typeface="Arial" panose="020B0604020202020204" pitchFamily="34" charset="0"/>
                <a:cs typeface="Arial" panose="020B0604020202020204" pitchFamily="34" charset="0"/>
              </a:rPr>
              <a:t>opušteniji)</a:t>
            </a:r>
          </a:p>
          <a:p>
            <a:pPr>
              <a:defRPr/>
            </a:pPr>
            <a:r>
              <a:rPr lang="hr-HR" altLang="es-ES" dirty="0" smtClean="0">
                <a:latin typeface="Arial" panose="020B0604020202020204" pitchFamily="34" charset="0"/>
                <a:cs typeface="Arial" panose="020B0604020202020204" pitchFamily="34" charset="0"/>
              </a:rPr>
              <a:t>- kulturni aspekti (nacionalni / vjerski praznici)</a:t>
            </a:r>
          </a:p>
          <a:p>
            <a:pPr>
              <a:defRPr/>
            </a:pPr>
            <a:r>
              <a:rPr lang="hr-HR" altLang="es-ES" dirty="0" smtClean="0">
                <a:latin typeface="Arial" panose="020B0604020202020204" pitchFamily="34" charset="0"/>
                <a:cs typeface="Arial" panose="020B0604020202020204" pitchFamily="34" charset="0"/>
              </a:rPr>
              <a:t>- način odlučivanja</a:t>
            </a:r>
          </a:p>
          <a:p>
            <a:pPr>
              <a:defRPr/>
            </a:pPr>
            <a:r>
              <a:rPr lang="hr-HR" altLang="es-ES" dirty="0" smtClean="0">
                <a:latin typeface="Arial" panose="020B0604020202020204" pitchFamily="34" charset="0"/>
                <a:cs typeface="Arial" panose="020B0604020202020204" pitchFamily="34" charset="0"/>
              </a:rPr>
              <a:t>- praćenje zadataka i izvještavanje</a:t>
            </a:r>
          </a:p>
          <a:p>
            <a:pPr>
              <a:defRPr/>
            </a:pPr>
            <a:r>
              <a:rPr lang="hr-HR" altLang="es-ES" dirty="0" smtClean="0">
                <a:latin typeface="Arial" panose="020B0604020202020204" pitchFamily="34" charset="0"/>
                <a:cs typeface="Arial" panose="020B0604020202020204" pitchFamily="34" charset="0"/>
              </a:rPr>
              <a:t>- odgovornost (npr. što se događa ako netko ne  </a:t>
            </a:r>
            <a:r>
              <a:rPr lang="hr-HR" altLang="es-ES" dirty="0" smtClean="0">
                <a:latin typeface="Arial" panose="020B0604020202020204" pitchFamily="34" charset="0"/>
                <a:cs typeface="Arial" panose="020B0604020202020204" pitchFamily="34" charset="0"/>
              </a:rPr>
              <a:t>   </a:t>
            </a:r>
          </a:p>
          <a:p>
            <a:pPr>
              <a:defRPr/>
            </a:pPr>
            <a:r>
              <a:rPr lang="hr-HR" altLang="es-ES" dirty="0" smtClean="0">
                <a:latin typeface="Arial" panose="020B0604020202020204" pitchFamily="34" charset="0"/>
                <a:cs typeface="Arial" panose="020B0604020202020204" pitchFamily="34" charset="0"/>
              </a:rPr>
              <a:t>  izvršava </a:t>
            </a:r>
            <a:r>
              <a:rPr lang="hr-HR" altLang="es-ES" dirty="0" smtClean="0">
                <a:latin typeface="Arial" panose="020B0604020202020204" pitchFamily="34" charset="0"/>
                <a:cs typeface="Arial" panose="020B0604020202020204" pitchFamily="34" charset="0"/>
              </a:rPr>
              <a:t>dodijeljene zadatke)</a:t>
            </a:r>
          </a:p>
          <a:p>
            <a:pPr>
              <a:defRPr/>
            </a:pPr>
            <a:r>
              <a:rPr lang="hr-HR" altLang="es-ES" dirty="0" smtClean="0">
                <a:latin typeface="Arial" panose="020B0604020202020204" pitchFamily="34" charset="0"/>
                <a:cs typeface="Arial" panose="020B0604020202020204" pitchFamily="34" charset="0"/>
              </a:rPr>
              <a:t>- komunikacijska pravila</a:t>
            </a:r>
            <a:endParaRPr lang="hr-HR" altLang="es-E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998E055F-BB3F-4333-9854-C85DAD820635}"/>
              </a:ext>
            </a:extLst>
          </p:cNvPr>
          <p:cNvSpPr txBox="1"/>
          <p:nvPr/>
        </p:nvSpPr>
        <p:spPr>
          <a:xfrm>
            <a:off x="2527277" y="342655"/>
            <a:ext cx="7338871" cy="646331"/>
          </a:xfrm>
          <a:prstGeom prst="rect">
            <a:avLst/>
          </a:prstGeom>
          <a:noFill/>
        </p:spPr>
        <p:txBody>
          <a:bodyPr wrap="square" rtlCol="0">
            <a:spAutoFit/>
          </a:bodyPr>
          <a:lstStyle/>
          <a:p>
            <a:r>
              <a:rPr lang="hr-HR" sz="3600" b="1" dirty="0" smtClean="0">
                <a:solidFill>
                  <a:schemeClr val="accent1">
                    <a:lumMod val="75000"/>
                  </a:schemeClr>
                </a:solidFill>
                <a:latin typeface="Arial" panose="020B0604020202020204" pitchFamily="34" charset="0"/>
                <a:cs typeface="Arial" panose="020B0604020202020204" pitchFamily="34" charset="0"/>
              </a:rPr>
              <a:t>Upravljanje virtualnim timovima</a:t>
            </a:r>
            <a:endParaRPr lang="en-GB" sz="36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597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oy, room&#10;&#10;Description automatically generated">
            <a:extLst>
              <a:ext uri="{FF2B5EF4-FFF2-40B4-BE49-F238E27FC236}">
                <a16:creationId xmlns:a16="http://schemas.microsoft.com/office/drawing/2014/main" xmlns="" id="{E31BE8CE-B16E-4E47-8658-0B3AFAB473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7809" y="1868557"/>
            <a:ext cx="3335480" cy="3589563"/>
          </a:xfrm>
          <a:prstGeom prst="rect">
            <a:avLst/>
          </a:prstGeom>
        </p:spPr>
      </p:pic>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tangolo 1">
            <a:extLst>
              <a:ext uri="{FF2B5EF4-FFF2-40B4-BE49-F238E27FC236}">
                <a16:creationId xmlns:a16="http://schemas.microsoft.com/office/drawing/2014/main" xmlns="" id="{50937956-F9E8-4796-8E1E-2932BB6CF382}"/>
              </a:ext>
            </a:extLst>
          </p:cNvPr>
          <p:cNvSpPr/>
          <p:nvPr/>
        </p:nvSpPr>
        <p:spPr>
          <a:xfrm>
            <a:off x="2461960" y="1262681"/>
            <a:ext cx="6325849" cy="4801314"/>
          </a:xfrm>
          <a:prstGeom prst="rect">
            <a:avLst/>
          </a:prstGeom>
        </p:spPr>
        <p:txBody>
          <a:bodyPr wrap="square">
            <a:spAutoFit/>
          </a:bodyPr>
          <a:lstStyle/>
          <a:p>
            <a:pPr>
              <a:defRPr/>
            </a:pPr>
            <a:r>
              <a:rPr lang="en-GB" altLang="es-ES" b="1" dirty="0">
                <a:solidFill>
                  <a:schemeClr val="accent6">
                    <a:lumMod val="75000"/>
                  </a:schemeClr>
                </a:solidFill>
                <a:latin typeface="Arial" panose="020B0604020202020204" pitchFamily="34" charset="0"/>
                <a:cs typeface="Arial" panose="020B0604020202020204" pitchFamily="34" charset="0"/>
              </a:rPr>
              <a:t>6. </a:t>
            </a:r>
            <a:r>
              <a:rPr lang="hr-HR" altLang="es-ES" b="1" dirty="0" smtClean="0">
                <a:solidFill>
                  <a:schemeClr val="accent6">
                    <a:lumMod val="75000"/>
                  </a:schemeClr>
                </a:solidFill>
                <a:latin typeface="Arial" panose="020B0604020202020204" pitchFamily="34" charset="0"/>
                <a:cs typeface="Arial" panose="020B0604020202020204" pitchFamily="34" charset="0"/>
              </a:rPr>
              <a:t>Formaliziranje timskih </a:t>
            </a:r>
            <a:r>
              <a:rPr lang="hr-HR" altLang="es-ES" b="1" dirty="0" smtClean="0">
                <a:solidFill>
                  <a:schemeClr val="accent6">
                    <a:lumMod val="75000"/>
                  </a:schemeClr>
                </a:solidFill>
                <a:latin typeface="Arial" panose="020B0604020202020204" pitchFamily="34" charset="0"/>
                <a:cs typeface="Arial" panose="020B0604020202020204" pitchFamily="34" charset="0"/>
              </a:rPr>
              <a:t>uloga</a:t>
            </a:r>
            <a:endParaRPr lang="hr-HR" altLang="es-ES" b="1" dirty="0" smtClean="0">
              <a:solidFill>
                <a:schemeClr val="accent6">
                  <a:lumMod val="75000"/>
                </a:schemeClr>
              </a:solidFill>
              <a:latin typeface="Arial" panose="020B0604020202020204" pitchFamily="34" charset="0"/>
              <a:cs typeface="Arial" panose="020B0604020202020204" pitchFamily="34" charset="0"/>
            </a:endParaRPr>
          </a:p>
          <a:p>
            <a:pPr>
              <a:defRPr/>
            </a:pPr>
            <a:endParaRPr lang="hr-HR" altLang="es-ES" dirty="0" smtClean="0">
              <a:solidFill>
                <a:schemeClr val="accent6">
                  <a:lumMod val="75000"/>
                </a:schemeClr>
              </a:solidFill>
              <a:latin typeface="Arial" panose="020B0604020202020204" pitchFamily="34" charset="0"/>
              <a:cs typeface="Arial" panose="020B0604020202020204" pitchFamily="34" charset="0"/>
            </a:endParaRPr>
          </a:p>
          <a:p>
            <a:pPr>
              <a:defRPr/>
            </a:pPr>
            <a:r>
              <a:rPr lang="hr-HR" altLang="es-ES" dirty="0" smtClean="0">
                <a:latin typeface="Arial" panose="020B0604020202020204" pitchFamily="34" charset="0"/>
                <a:cs typeface="Arial" panose="020B0604020202020204" pitchFamily="34" charset="0"/>
              </a:rPr>
              <a:t>„Svačija </a:t>
            </a:r>
            <a:r>
              <a:rPr lang="hr-HR" altLang="es-ES" dirty="0" smtClean="0">
                <a:latin typeface="Arial" panose="020B0604020202020204" pitchFamily="34" charset="0"/>
                <a:cs typeface="Arial" panose="020B0604020202020204" pitchFamily="34" charset="0"/>
              </a:rPr>
              <a:t>odgovornost nije ničija </a:t>
            </a:r>
            <a:r>
              <a:rPr lang="hr-HR" altLang="es-ES" dirty="0" smtClean="0">
                <a:latin typeface="Arial" panose="020B0604020202020204" pitchFamily="34" charset="0"/>
                <a:cs typeface="Arial" panose="020B0604020202020204" pitchFamily="34" charset="0"/>
              </a:rPr>
              <a:t>odgovornost”</a:t>
            </a:r>
            <a:endParaRPr lang="hr-HR" altLang="es-ES" dirty="0" smtClean="0">
              <a:latin typeface="Arial" panose="020B0604020202020204" pitchFamily="34" charset="0"/>
              <a:cs typeface="Arial" panose="020B0604020202020204" pitchFamily="34" charset="0"/>
            </a:endParaRPr>
          </a:p>
          <a:p>
            <a:pPr>
              <a:defRPr/>
            </a:pPr>
            <a:endParaRPr lang="hr-HR" altLang="es-ES" dirty="0" smtClean="0">
              <a:latin typeface="Arial" panose="020B0604020202020204" pitchFamily="34" charset="0"/>
              <a:cs typeface="Arial" panose="020B0604020202020204" pitchFamily="34" charset="0"/>
            </a:endParaRPr>
          </a:p>
          <a:p>
            <a:pPr>
              <a:defRPr/>
            </a:pPr>
            <a:r>
              <a:rPr lang="hr-HR" altLang="es-ES" dirty="0" smtClean="0">
                <a:latin typeface="Arial" panose="020B0604020202020204" pitchFamily="34" charset="0"/>
                <a:cs typeface="Arial" panose="020B0604020202020204" pitchFamily="34" charset="0"/>
              </a:rPr>
              <a:t>Neraspoređeni </a:t>
            </a:r>
            <a:r>
              <a:rPr lang="hr-HR" altLang="es-ES" dirty="0" smtClean="0">
                <a:latin typeface="Arial" panose="020B0604020202020204" pitchFamily="34" charset="0"/>
                <a:cs typeface="Arial" panose="020B0604020202020204" pitchFamily="34" charset="0"/>
              </a:rPr>
              <a:t>zadaci </a:t>
            </a:r>
            <a:r>
              <a:rPr lang="hr-HR" altLang="es-ES" dirty="0" smtClean="0">
                <a:latin typeface="Arial" panose="020B0604020202020204" pitchFamily="34" charset="0"/>
                <a:cs typeface="Arial" panose="020B0604020202020204" pitchFamily="34" charset="0"/>
              </a:rPr>
              <a:t>mogu se lako </a:t>
            </a:r>
            <a:r>
              <a:rPr lang="hr-HR" altLang="es-ES" dirty="0" smtClean="0">
                <a:latin typeface="Arial" panose="020B0604020202020204" pitchFamily="34" charset="0"/>
                <a:cs typeface="Arial" panose="020B0604020202020204" pitchFamily="34" charset="0"/>
              </a:rPr>
              <a:t>„zaboraviti” </a:t>
            </a:r>
            <a:r>
              <a:rPr lang="hr-HR" altLang="es-ES" dirty="0" smtClean="0">
                <a:latin typeface="Arial" panose="020B0604020202020204" pitchFamily="34" charset="0"/>
                <a:cs typeface="Arial" panose="020B0604020202020204" pitchFamily="34" charset="0"/>
              </a:rPr>
              <a:t>ili previdjeti u radu s virtualnim timom. Iako je fleksibilnost uloga velika, mora se jasno definirati što svatko mora raditi, kako i kad (uključujući ponavljajuće i precizne zadatke).</a:t>
            </a:r>
          </a:p>
          <a:p>
            <a:pPr>
              <a:defRPr/>
            </a:pPr>
            <a:endParaRPr lang="hr-HR" altLang="es-ES" dirty="0" smtClean="0">
              <a:latin typeface="Arial" panose="020B0604020202020204" pitchFamily="34" charset="0"/>
              <a:cs typeface="Arial" panose="020B0604020202020204" pitchFamily="34" charset="0"/>
            </a:endParaRPr>
          </a:p>
          <a:p>
            <a:pPr>
              <a:defRPr/>
            </a:pPr>
            <a:r>
              <a:rPr lang="hr-HR" altLang="es-ES" dirty="0" smtClean="0">
                <a:latin typeface="Arial" panose="020B0604020202020204" pitchFamily="34" charset="0"/>
                <a:cs typeface="Arial" panose="020B0604020202020204" pitchFamily="34" charset="0"/>
              </a:rPr>
              <a:t>Kako bi svi jasno razumjeli što on / ona mora raditi, ne treba se bojati pretjerane komunikacije ako je potrebno.</a:t>
            </a:r>
          </a:p>
          <a:p>
            <a:pPr>
              <a:defRPr/>
            </a:pPr>
            <a:endParaRPr lang="hr-HR" altLang="es-ES" dirty="0" smtClean="0">
              <a:latin typeface="Arial" panose="020B0604020202020204" pitchFamily="34" charset="0"/>
              <a:cs typeface="Arial" panose="020B0604020202020204" pitchFamily="34" charset="0"/>
            </a:endParaRPr>
          </a:p>
          <a:p>
            <a:pPr>
              <a:defRPr/>
            </a:pPr>
            <a:r>
              <a:rPr lang="hr-HR" altLang="es-ES" dirty="0" smtClean="0">
                <a:latin typeface="Arial" panose="020B0604020202020204" pitchFamily="34" charset="0"/>
                <a:cs typeface="Arial" panose="020B0604020202020204" pitchFamily="34" charset="0"/>
              </a:rPr>
              <a:t>Nakon što se to raspravi tijekom sastanka, trebalo bi biti dostupno i u pisanom obliku za daljnje konzultacije (ili kao zapisnik sa sastanka ili predstavljeno kao zadaci u softveru za upravljanje projektima koji se koristiti).</a:t>
            </a:r>
          </a:p>
          <a:p>
            <a:pPr>
              <a:defRPr/>
            </a:pPr>
            <a:r>
              <a:rPr lang="hr-HR" altLang="es-ES" dirty="0" smtClean="0">
                <a:latin typeface="Arial Rounded MT Bold" panose="020F0704030504030204" pitchFamily="34" charset="0"/>
              </a:rPr>
              <a:t> </a:t>
            </a:r>
            <a:endParaRPr lang="hr-HR" altLang="es-ES" dirty="0">
              <a:latin typeface="Arial Rounded MT Bold" panose="020F0704030504030204" pitchFamily="34" charset="0"/>
            </a:endParaRPr>
          </a:p>
        </p:txBody>
      </p:sp>
      <p:sp>
        <p:nvSpPr>
          <p:cNvPr id="6" name="TextBox 5">
            <a:extLst>
              <a:ext uri="{FF2B5EF4-FFF2-40B4-BE49-F238E27FC236}">
                <a16:creationId xmlns:a16="http://schemas.microsoft.com/office/drawing/2014/main" xmlns="" id="{998E055F-BB3F-4333-9854-C85DAD820635}"/>
              </a:ext>
            </a:extLst>
          </p:cNvPr>
          <p:cNvSpPr txBox="1"/>
          <p:nvPr/>
        </p:nvSpPr>
        <p:spPr>
          <a:xfrm>
            <a:off x="2527277" y="255206"/>
            <a:ext cx="7338871" cy="646331"/>
          </a:xfrm>
          <a:prstGeom prst="rect">
            <a:avLst/>
          </a:prstGeom>
          <a:noFill/>
        </p:spPr>
        <p:txBody>
          <a:bodyPr wrap="square" rtlCol="0">
            <a:spAutoFit/>
          </a:bodyPr>
          <a:lstStyle/>
          <a:p>
            <a:r>
              <a:rPr lang="hr-HR" sz="3600" b="1" dirty="0" smtClean="0">
                <a:solidFill>
                  <a:schemeClr val="accent1">
                    <a:lumMod val="75000"/>
                  </a:schemeClr>
                </a:solidFill>
                <a:latin typeface="Arial" panose="020B0604020202020204" pitchFamily="34" charset="0"/>
                <a:cs typeface="Arial" panose="020B0604020202020204" pitchFamily="34" charset="0"/>
              </a:rPr>
              <a:t>Upravljanje virtualnim timovima</a:t>
            </a:r>
            <a:endParaRPr lang="en-GB" sz="36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415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2928</Words>
  <Application>Microsoft Office PowerPoint</Application>
  <PresentationFormat>Widescreen</PresentationFormat>
  <Paragraphs>345</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Rounded MT Bold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Usuario;Office MLG</dc:creator>
  <cp:lastModifiedBy>Korisnik</cp:lastModifiedBy>
  <cp:revision>279</cp:revision>
  <dcterms:created xsi:type="dcterms:W3CDTF">2020-02-17T08:41:25Z</dcterms:created>
  <dcterms:modified xsi:type="dcterms:W3CDTF">2021-01-23T19:45:48Z</dcterms:modified>
</cp:coreProperties>
</file>